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66"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Calibri" panose="020F0502020204030204" pitchFamily="34" charset="0"/>
      <p:regular r:id="rId36"/>
      <p:bold r:id="rId37"/>
      <p:italic r:id="rId38"/>
      <p:boldItalic r:id="rId39"/>
    </p:embeddedFont>
    <p:embeddedFont>
      <p:font typeface="Poppins" panose="00000500000000000000" pitchFamily="2" charset="0"/>
      <p:regular r:id="rId40"/>
      <p:bold r:id="rId41"/>
      <p:italic r:id="rId42"/>
    </p:embeddedFont>
    <p:embeddedFont>
      <p:font typeface="Poppins Bold" panose="00000800000000000000" pitchFamily="2" charset="0"/>
      <p:regular r:id="rId43"/>
      <p:bold r:id="rId44"/>
    </p:embeddedFont>
    <p:embeddedFont>
      <p:font typeface="Poppins Italics" panose="020B0604020202020204" charset="0"/>
      <p:regular r:id="rId45"/>
    </p:embeddedFont>
    <p:embeddedFont>
      <p:font typeface="Poppins Semi-Bold"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9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2605" autoAdjust="0"/>
  </p:normalViewPr>
  <p:slideViewPr>
    <p:cSldViewPr>
      <p:cViewPr>
        <p:scale>
          <a:sx n="53" d="100"/>
          <a:sy n="53" d="100"/>
        </p:scale>
        <p:origin x="29"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21.03.2025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7.sv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mailto:prodisi@gunadarma.ac.id"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8.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7.png"/><Relationship Id="rId16" Type="http://schemas.openxmlformats.org/officeDocument/2006/relationships/image" Target="../media/image25.gif"/><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gif"/><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gi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87783">
            <a:off x="1765300" y="10149589"/>
            <a:ext cx="13758345" cy="7410406"/>
            <a:chOff x="0" y="0"/>
            <a:chExt cx="1296853" cy="698500"/>
          </a:xfrm>
        </p:grpSpPr>
        <p:sp>
          <p:nvSpPr>
            <p:cNvPr id="3" name="Freeform 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4" name="TextBox 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775767" flipV="1">
            <a:off x="7864699" y="9517084"/>
            <a:ext cx="4968491" cy="236003"/>
          </a:xfrm>
          <a:custGeom>
            <a:avLst/>
            <a:gdLst/>
            <a:ahLst/>
            <a:cxnLst/>
            <a:rect l="l" t="t" r="r" b="b"/>
            <a:pathLst>
              <a:path w="4968491" h="236003">
                <a:moveTo>
                  <a:pt x="0" y="236003"/>
                </a:moveTo>
                <a:lnTo>
                  <a:pt x="4968491" y="236003"/>
                </a:lnTo>
                <a:lnTo>
                  <a:pt x="4968491" y="0"/>
                </a:lnTo>
                <a:lnTo>
                  <a:pt x="0" y="0"/>
                </a:lnTo>
                <a:lnTo>
                  <a:pt x="0" y="236003"/>
                </a:lnTo>
                <a:close/>
              </a:path>
            </a:pathLst>
          </a:custGeom>
          <a:blipFill>
            <a:blip r:embed="rId2">
              <a:alphaModFix amt="80000"/>
            </a:blip>
            <a:stretch>
              <a:fillRect/>
            </a:stretch>
          </a:blipFill>
        </p:spPr>
      </p:sp>
      <p:grpSp>
        <p:nvGrpSpPr>
          <p:cNvPr id="6" name="Group 6"/>
          <p:cNvGrpSpPr/>
          <p:nvPr/>
        </p:nvGrpSpPr>
        <p:grpSpPr>
          <a:xfrm rot="-1787783">
            <a:off x="5129591" y="9086430"/>
            <a:ext cx="13531543" cy="3065584"/>
            <a:chOff x="0" y="0"/>
            <a:chExt cx="3083192" cy="698500"/>
          </a:xfrm>
        </p:grpSpPr>
        <p:sp>
          <p:nvSpPr>
            <p:cNvPr id="7" name="Freeform 7"/>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id="8" name="TextBox 8"/>
            <p:cNvSpPr txBox="1"/>
            <p:nvPr/>
          </p:nvSpPr>
          <p:spPr>
            <a:xfrm>
              <a:off x="114300" y="-57150"/>
              <a:ext cx="2854592"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787783">
            <a:off x="10578981" y="-1870630"/>
            <a:ext cx="13758345" cy="7410406"/>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id="11" name="TextBox 11"/>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787783">
            <a:off x="9316170" y="-96463"/>
            <a:ext cx="14503583" cy="7811799"/>
            <a:chOff x="0" y="0"/>
            <a:chExt cx="1296853" cy="698500"/>
          </a:xfrm>
        </p:grpSpPr>
        <p:sp>
          <p:nvSpPr>
            <p:cNvPr id="13" name="Freeform 1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14" name="TextBox 1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1813147">
            <a:off x="9836813" y="1312669"/>
            <a:ext cx="8743695" cy="7661663"/>
          </a:xfrm>
          <a:custGeom>
            <a:avLst/>
            <a:gdLst/>
            <a:ahLst/>
            <a:cxnLst/>
            <a:rect l="l" t="t" r="r" b="b"/>
            <a:pathLst>
              <a:path w="8743695" h="7661663">
                <a:moveTo>
                  <a:pt x="0" y="0"/>
                </a:moveTo>
                <a:lnTo>
                  <a:pt x="8743694" y="0"/>
                </a:lnTo>
                <a:lnTo>
                  <a:pt x="8743694" y="7661662"/>
                </a:lnTo>
                <a:lnTo>
                  <a:pt x="0" y="7661662"/>
                </a:lnTo>
                <a:lnTo>
                  <a:pt x="0" y="0"/>
                </a:lnTo>
                <a:close/>
              </a:path>
            </a:pathLst>
          </a:custGeom>
          <a:blipFill>
            <a:blip r:embed="rId3"/>
            <a:stretch>
              <a:fillRect/>
            </a:stretch>
          </a:blipFill>
        </p:spPr>
      </p:sp>
      <p:grpSp>
        <p:nvGrpSpPr>
          <p:cNvPr id="16" name="Group 16"/>
          <p:cNvGrpSpPr/>
          <p:nvPr/>
        </p:nvGrpSpPr>
        <p:grpSpPr>
          <a:xfrm>
            <a:off x="10595487" y="939081"/>
            <a:ext cx="7226346" cy="8408839"/>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18" name="TextBox 1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rot="-1775767">
            <a:off x="13825705" y="8472786"/>
            <a:ext cx="4968491" cy="236003"/>
          </a:xfrm>
          <a:custGeom>
            <a:avLst/>
            <a:gdLst/>
            <a:ahLst/>
            <a:cxnLst/>
            <a:rect l="l" t="t" r="r" b="b"/>
            <a:pathLst>
              <a:path w="4968491" h="236003">
                <a:moveTo>
                  <a:pt x="0" y="0"/>
                </a:moveTo>
                <a:lnTo>
                  <a:pt x="4968491" y="0"/>
                </a:lnTo>
                <a:lnTo>
                  <a:pt x="4968491" y="236003"/>
                </a:lnTo>
                <a:lnTo>
                  <a:pt x="0" y="236003"/>
                </a:lnTo>
                <a:lnTo>
                  <a:pt x="0" y="0"/>
                </a:lnTo>
                <a:close/>
              </a:path>
            </a:pathLst>
          </a:custGeom>
          <a:blipFill>
            <a:blip r:embed="rId2">
              <a:alphaModFix amt="57000"/>
            </a:blip>
            <a:stretch>
              <a:fillRect/>
            </a:stretch>
          </a:blipFill>
        </p:spPr>
      </p:sp>
      <p:sp>
        <p:nvSpPr>
          <p:cNvPr id="20" name="Freeform 20"/>
          <p:cNvSpPr/>
          <p:nvPr/>
        </p:nvSpPr>
        <p:spPr>
          <a:xfrm rot="-1775767" flipV="1">
            <a:off x="11104039" y="765857"/>
            <a:ext cx="4968491" cy="236003"/>
          </a:xfrm>
          <a:custGeom>
            <a:avLst/>
            <a:gdLst/>
            <a:ahLst/>
            <a:cxnLst/>
            <a:rect l="l" t="t" r="r" b="b"/>
            <a:pathLst>
              <a:path w="4968491" h="236003">
                <a:moveTo>
                  <a:pt x="0" y="236004"/>
                </a:moveTo>
                <a:lnTo>
                  <a:pt x="4968491" y="236004"/>
                </a:lnTo>
                <a:lnTo>
                  <a:pt x="4968491" y="0"/>
                </a:lnTo>
                <a:lnTo>
                  <a:pt x="0" y="0"/>
                </a:lnTo>
                <a:lnTo>
                  <a:pt x="0" y="236004"/>
                </a:lnTo>
                <a:close/>
              </a:path>
            </a:pathLst>
          </a:custGeom>
          <a:blipFill>
            <a:blip r:embed="rId2">
              <a:alphaModFix amt="63000"/>
            </a:blip>
            <a:stretch>
              <a:fillRect/>
            </a:stretch>
          </a:blipFill>
        </p:spPr>
      </p:sp>
      <p:sp>
        <p:nvSpPr>
          <p:cNvPr id="21" name="Freeform 21"/>
          <p:cNvSpPr/>
          <p:nvPr/>
        </p:nvSpPr>
        <p:spPr>
          <a:xfrm rot="1804615">
            <a:off x="9891747" y="8537528"/>
            <a:ext cx="4644064" cy="220593"/>
          </a:xfrm>
          <a:custGeom>
            <a:avLst/>
            <a:gdLst/>
            <a:ahLst/>
            <a:cxnLst/>
            <a:rect l="l" t="t" r="r" b="b"/>
            <a:pathLst>
              <a:path w="4644064" h="220593">
                <a:moveTo>
                  <a:pt x="0" y="0"/>
                </a:moveTo>
                <a:lnTo>
                  <a:pt x="4644063" y="0"/>
                </a:lnTo>
                <a:lnTo>
                  <a:pt x="4644063" y="220593"/>
                </a:lnTo>
                <a:lnTo>
                  <a:pt x="0" y="220593"/>
                </a:lnTo>
                <a:lnTo>
                  <a:pt x="0" y="0"/>
                </a:lnTo>
                <a:close/>
              </a:path>
            </a:pathLst>
          </a:custGeom>
          <a:blipFill>
            <a:blip r:embed="rId2">
              <a:alphaModFix amt="80000"/>
            </a:blip>
            <a:stretch>
              <a:fillRect/>
            </a:stretch>
          </a:blipFill>
        </p:spPr>
      </p:sp>
      <p:sp>
        <p:nvSpPr>
          <p:cNvPr id="22" name="Freeform 22"/>
          <p:cNvSpPr/>
          <p:nvPr/>
        </p:nvSpPr>
        <p:spPr>
          <a:xfrm>
            <a:off x="377083" y="393029"/>
            <a:ext cx="3860637" cy="1441545"/>
          </a:xfrm>
          <a:custGeom>
            <a:avLst/>
            <a:gdLst/>
            <a:ahLst/>
            <a:cxnLst/>
            <a:rect l="l" t="t" r="r" b="b"/>
            <a:pathLst>
              <a:path w="3860637" h="1441545">
                <a:moveTo>
                  <a:pt x="0" y="0"/>
                </a:moveTo>
                <a:lnTo>
                  <a:pt x="3860636" y="0"/>
                </a:lnTo>
                <a:lnTo>
                  <a:pt x="3860636" y="1441544"/>
                </a:lnTo>
                <a:lnTo>
                  <a:pt x="0" y="1441544"/>
                </a:lnTo>
                <a:lnTo>
                  <a:pt x="0" y="0"/>
                </a:lnTo>
                <a:close/>
              </a:path>
            </a:pathLst>
          </a:custGeom>
          <a:blipFill>
            <a:blip r:embed="rId4"/>
            <a:stretch>
              <a:fillRect/>
            </a:stretch>
          </a:blipFill>
        </p:spPr>
      </p:sp>
      <p:sp>
        <p:nvSpPr>
          <p:cNvPr id="23" name="Freeform 23"/>
          <p:cNvSpPr/>
          <p:nvPr/>
        </p:nvSpPr>
        <p:spPr>
          <a:xfrm>
            <a:off x="1028700" y="9085522"/>
            <a:ext cx="834798" cy="834798"/>
          </a:xfrm>
          <a:custGeom>
            <a:avLst/>
            <a:gdLst/>
            <a:ahLst/>
            <a:cxnLst/>
            <a:rect l="l" t="t" r="r" b="b"/>
            <a:pathLst>
              <a:path w="834798" h="834798">
                <a:moveTo>
                  <a:pt x="0" y="0"/>
                </a:moveTo>
                <a:lnTo>
                  <a:pt x="834798" y="0"/>
                </a:lnTo>
                <a:lnTo>
                  <a:pt x="834798" y="834798"/>
                </a:lnTo>
                <a:lnTo>
                  <a:pt x="0" y="8347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TextBox 24"/>
          <p:cNvSpPr txBox="1"/>
          <p:nvPr/>
        </p:nvSpPr>
        <p:spPr>
          <a:xfrm>
            <a:off x="2134435" y="9129134"/>
            <a:ext cx="3981019" cy="428045"/>
          </a:xfrm>
          <a:prstGeom prst="rect">
            <a:avLst/>
          </a:prstGeom>
        </p:spPr>
        <p:txBody>
          <a:bodyPr lIns="0" tIns="0" rIns="0" bIns="0" rtlCol="0" anchor="t">
            <a:spAutoFit/>
          </a:bodyPr>
          <a:lstStyle/>
          <a:p>
            <a:pPr algn="l">
              <a:lnSpc>
                <a:spcPts val="3195"/>
              </a:lnSpc>
            </a:pPr>
            <a:r>
              <a:rPr lang="en-US" sz="2803" b="1">
                <a:solidFill>
                  <a:srgbClr val="000000"/>
                </a:solidFill>
                <a:latin typeface="Poppins Semi-Bold"/>
                <a:ea typeface="Poppins Semi-Bold"/>
                <a:cs typeface="Poppins Semi-Bold"/>
                <a:sym typeface="Poppins Semi-Bold"/>
              </a:rPr>
              <a:t>Rheza Andika</a:t>
            </a:r>
          </a:p>
        </p:txBody>
      </p:sp>
      <p:sp>
        <p:nvSpPr>
          <p:cNvPr id="25" name="TextBox 25"/>
          <p:cNvSpPr txBox="1"/>
          <p:nvPr/>
        </p:nvSpPr>
        <p:spPr>
          <a:xfrm>
            <a:off x="2134435" y="9635086"/>
            <a:ext cx="3451663" cy="351110"/>
          </a:xfrm>
          <a:prstGeom prst="rect">
            <a:avLst/>
          </a:prstGeom>
        </p:spPr>
        <p:txBody>
          <a:bodyPr lIns="0" tIns="0" rIns="0" bIns="0" rtlCol="0" anchor="t">
            <a:spAutoFit/>
          </a:bodyPr>
          <a:lstStyle/>
          <a:p>
            <a:pPr algn="l">
              <a:lnSpc>
                <a:spcPts val="2653"/>
              </a:lnSpc>
            </a:pPr>
            <a:r>
              <a:rPr lang="en-US" sz="2327">
                <a:solidFill>
                  <a:srgbClr val="000000"/>
                </a:solidFill>
                <a:latin typeface="Poppins"/>
                <a:ea typeface="Poppins"/>
                <a:cs typeface="Poppins"/>
                <a:sym typeface="Poppins"/>
              </a:rPr>
              <a:t>Jumat, 21 April 2025</a:t>
            </a:r>
          </a:p>
        </p:txBody>
      </p:sp>
      <p:sp>
        <p:nvSpPr>
          <p:cNvPr id="26" name="TextBox 26"/>
          <p:cNvSpPr txBox="1"/>
          <p:nvPr/>
        </p:nvSpPr>
        <p:spPr>
          <a:xfrm>
            <a:off x="1034729" y="2203867"/>
            <a:ext cx="8109271" cy="1971604"/>
          </a:xfrm>
          <a:prstGeom prst="rect">
            <a:avLst/>
          </a:prstGeom>
        </p:spPr>
        <p:txBody>
          <a:bodyPr lIns="0" tIns="0" rIns="0" bIns="0" rtlCol="0" anchor="t">
            <a:spAutoFit/>
          </a:bodyPr>
          <a:lstStyle/>
          <a:p>
            <a:pPr algn="l">
              <a:lnSpc>
                <a:spcPts val="7488"/>
              </a:lnSpc>
            </a:pPr>
            <a:r>
              <a:rPr lang="en-US" sz="6568" b="1">
                <a:solidFill>
                  <a:srgbClr val="000000"/>
                </a:solidFill>
                <a:latin typeface="Poppins Bold"/>
                <a:ea typeface="Poppins Bold"/>
                <a:cs typeface="Poppins Bold"/>
                <a:sym typeface="Poppins Bold"/>
              </a:rPr>
              <a:t>Workshop Penulisan Ilmiah</a:t>
            </a:r>
          </a:p>
        </p:txBody>
      </p:sp>
      <p:sp>
        <p:nvSpPr>
          <p:cNvPr id="27" name="TextBox 27"/>
          <p:cNvSpPr txBox="1"/>
          <p:nvPr/>
        </p:nvSpPr>
        <p:spPr>
          <a:xfrm>
            <a:off x="1065942" y="5426706"/>
            <a:ext cx="10070138" cy="2345533"/>
          </a:xfrm>
          <a:prstGeom prst="rect">
            <a:avLst/>
          </a:prstGeom>
        </p:spPr>
        <p:txBody>
          <a:bodyPr lIns="0" tIns="0" rIns="0" bIns="0" rtlCol="0" anchor="t">
            <a:spAutoFit/>
          </a:bodyPr>
          <a:lstStyle/>
          <a:p>
            <a:pPr algn="l">
              <a:lnSpc>
                <a:spcPts val="6056"/>
              </a:lnSpc>
            </a:pPr>
            <a:r>
              <a:rPr lang="en-US" sz="5312" b="1">
                <a:solidFill>
                  <a:srgbClr val="024A59"/>
                </a:solidFill>
                <a:latin typeface="Poppins Bold"/>
                <a:ea typeface="Poppins Bold"/>
                <a:cs typeface="Poppins Bold"/>
                <a:sym typeface="Poppins Bold"/>
              </a:rPr>
              <a:t>Topik : </a:t>
            </a:r>
          </a:p>
          <a:p>
            <a:pPr algn="l">
              <a:lnSpc>
                <a:spcPts val="6056"/>
              </a:lnSpc>
            </a:pPr>
            <a:r>
              <a:rPr lang="en-US" sz="5312" b="1">
                <a:solidFill>
                  <a:srgbClr val="024A59"/>
                </a:solidFill>
                <a:latin typeface="Poppins Bold"/>
                <a:ea typeface="Poppins Bold"/>
                <a:cs typeface="Poppins Bold"/>
                <a:sym typeface="Poppins Bold"/>
              </a:rPr>
              <a:t>Inovasi dan </a:t>
            </a:r>
          </a:p>
          <a:p>
            <a:pPr algn="l">
              <a:lnSpc>
                <a:spcPts val="6056"/>
              </a:lnSpc>
            </a:pPr>
            <a:r>
              <a:rPr lang="en-US" sz="5312" b="1">
                <a:solidFill>
                  <a:srgbClr val="024A59"/>
                </a:solidFill>
                <a:latin typeface="Poppins Bold"/>
                <a:ea typeface="Poppins Bold"/>
                <a:cs typeface="Poppins Bold"/>
                <a:sym typeface="Poppins Bold"/>
              </a:rPr>
              <a:t>Transformasi Digital</a:t>
            </a:r>
          </a:p>
        </p:txBody>
      </p:sp>
      <p:sp>
        <p:nvSpPr>
          <p:cNvPr id="28" name="TextBox 28"/>
          <p:cNvSpPr txBox="1"/>
          <p:nvPr/>
        </p:nvSpPr>
        <p:spPr>
          <a:xfrm>
            <a:off x="1034729" y="4206108"/>
            <a:ext cx="11532616" cy="1201548"/>
          </a:xfrm>
          <a:prstGeom prst="rect">
            <a:avLst/>
          </a:prstGeom>
        </p:spPr>
        <p:txBody>
          <a:bodyPr lIns="0" tIns="0" rIns="0" bIns="0" rtlCol="0" anchor="t">
            <a:spAutoFit/>
          </a:bodyPr>
          <a:lstStyle/>
          <a:p>
            <a:pPr algn="l">
              <a:lnSpc>
                <a:spcPts val="3083"/>
              </a:lnSpc>
            </a:pPr>
            <a:r>
              <a:rPr lang="en-US" sz="2704" b="1" spc="116">
                <a:solidFill>
                  <a:srgbClr val="024A59"/>
                </a:solidFill>
                <a:latin typeface="Poppins Semi-Bold"/>
                <a:ea typeface="Poppins Semi-Bold"/>
                <a:cs typeface="Poppins Semi-Bold"/>
                <a:sym typeface="Poppins Semi-Bold"/>
              </a:rPr>
              <a:t>Jurusan Sistem Informasi</a:t>
            </a:r>
          </a:p>
          <a:p>
            <a:pPr algn="l">
              <a:lnSpc>
                <a:spcPts val="3083"/>
              </a:lnSpc>
            </a:pPr>
            <a:r>
              <a:rPr lang="en-US" sz="2704" b="1" spc="116">
                <a:solidFill>
                  <a:srgbClr val="FFA916"/>
                </a:solidFill>
                <a:latin typeface="Poppins Semi-Bold"/>
                <a:ea typeface="Poppins Semi-Bold"/>
                <a:cs typeface="Poppins Semi-Bold"/>
                <a:sym typeface="Poppins Semi-Bold"/>
              </a:rPr>
              <a:t>Fakultas Ilmu Komputer dan Teknologi Informasi</a:t>
            </a:r>
          </a:p>
          <a:p>
            <a:pPr algn="l">
              <a:lnSpc>
                <a:spcPts val="3083"/>
              </a:lnSpc>
            </a:pPr>
            <a:endParaRPr lang="en-US" sz="2704" b="1" spc="116">
              <a:solidFill>
                <a:srgbClr val="FFA916"/>
              </a:solidFill>
              <a:latin typeface="Poppins Semi-Bold"/>
              <a:ea typeface="Poppins Semi-Bold"/>
              <a:cs typeface="Poppins Semi-Bold"/>
              <a:sym typeface="Poppins Semi-Bold"/>
            </a:endParaRPr>
          </a:p>
        </p:txBody>
      </p:sp>
      <p:grpSp>
        <p:nvGrpSpPr>
          <p:cNvPr id="29" name="Group 29"/>
          <p:cNvGrpSpPr/>
          <p:nvPr/>
        </p:nvGrpSpPr>
        <p:grpSpPr>
          <a:xfrm>
            <a:off x="10819302" y="1263642"/>
            <a:ext cx="6778716" cy="7827392"/>
            <a:chOff x="0" y="0"/>
            <a:chExt cx="31287555" cy="36127779"/>
          </a:xfrm>
        </p:grpSpPr>
        <p:sp>
          <p:nvSpPr>
            <p:cNvPr id="30" name="Freeform 30"/>
            <p:cNvSpPr/>
            <p:nvPr/>
          </p:nvSpPr>
          <p:spPr>
            <a:xfrm>
              <a:off x="0" y="0"/>
              <a:ext cx="31287467" cy="36127817"/>
            </a:xfrm>
            <a:custGeom>
              <a:avLst/>
              <a:gdLst/>
              <a:ahLst/>
              <a:cxnLst/>
              <a:rect l="l" t="t" r="r" b="b"/>
              <a:pathLst>
                <a:path w="31287467" h="36127817">
                  <a:moveTo>
                    <a:pt x="15643733" y="0"/>
                  </a:moveTo>
                  <a:lnTo>
                    <a:pt x="0" y="9031859"/>
                  </a:lnTo>
                  <a:lnTo>
                    <a:pt x="0" y="27095831"/>
                  </a:lnTo>
                  <a:lnTo>
                    <a:pt x="15643733" y="36127817"/>
                  </a:lnTo>
                  <a:lnTo>
                    <a:pt x="31287467" y="27095958"/>
                  </a:lnTo>
                  <a:lnTo>
                    <a:pt x="31287467" y="9031859"/>
                  </a:lnTo>
                  <a:lnTo>
                    <a:pt x="15643861" y="0"/>
                  </a:lnTo>
                  <a:close/>
                </a:path>
              </a:pathLst>
            </a:custGeom>
            <a:blipFill>
              <a:blip r:embed="rId7"/>
              <a:stretch>
                <a:fillRect l="-72089" t="-10815" r="-21421"/>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92387" y="340157"/>
            <a:ext cx="11378828" cy="1831569"/>
            <a:chOff x="0" y="0"/>
            <a:chExt cx="6019259" cy="968877"/>
          </a:xfrm>
        </p:grpSpPr>
        <p:sp>
          <p:nvSpPr>
            <p:cNvPr id="3" name="Freeform 3"/>
            <p:cNvSpPr/>
            <p:nvPr/>
          </p:nvSpPr>
          <p:spPr>
            <a:xfrm>
              <a:off x="0" y="0"/>
              <a:ext cx="6019259" cy="968877"/>
            </a:xfrm>
            <a:custGeom>
              <a:avLst/>
              <a:gdLst/>
              <a:ahLst/>
              <a:cxnLst/>
              <a:rect l="l" t="t" r="r" b="b"/>
              <a:pathLst>
                <a:path w="6019259" h="968877">
                  <a:moveTo>
                    <a:pt x="6019259" y="484439"/>
                  </a:moveTo>
                  <a:lnTo>
                    <a:pt x="5816059" y="968877"/>
                  </a:lnTo>
                  <a:lnTo>
                    <a:pt x="203200" y="968877"/>
                  </a:lnTo>
                  <a:lnTo>
                    <a:pt x="0" y="484439"/>
                  </a:lnTo>
                  <a:lnTo>
                    <a:pt x="203200" y="0"/>
                  </a:lnTo>
                  <a:lnTo>
                    <a:pt x="5816059" y="0"/>
                  </a:lnTo>
                  <a:lnTo>
                    <a:pt x="6019259" y="484439"/>
                  </a:lnTo>
                  <a:close/>
                </a:path>
              </a:pathLst>
            </a:custGeom>
            <a:solidFill>
              <a:srgbClr val="024A59"/>
            </a:solidFill>
          </p:spPr>
        </p:sp>
        <p:sp>
          <p:nvSpPr>
            <p:cNvPr id="4" name="TextBox 4"/>
            <p:cNvSpPr txBox="1"/>
            <p:nvPr/>
          </p:nvSpPr>
          <p:spPr>
            <a:xfrm>
              <a:off x="114300" y="-57150"/>
              <a:ext cx="5790659" cy="102602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6" name="Freeform 6"/>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7" name="Group 7"/>
          <p:cNvGrpSpPr/>
          <p:nvPr/>
        </p:nvGrpSpPr>
        <p:grpSpPr>
          <a:xfrm>
            <a:off x="3938494" y="9963150"/>
            <a:ext cx="16477376" cy="783580"/>
            <a:chOff x="0" y="0"/>
            <a:chExt cx="4339720" cy="206375"/>
          </a:xfrm>
        </p:grpSpPr>
        <p:sp>
          <p:nvSpPr>
            <p:cNvPr id="8" name="Freeform 8"/>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9" name="TextBox 9"/>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024868" y="9963150"/>
            <a:ext cx="7295490" cy="783580"/>
            <a:chOff x="0" y="0"/>
            <a:chExt cx="1921446" cy="206375"/>
          </a:xfrm>
        </p:grpSpPr>
        <p:sp>
          <p:nvSpPr>
            <p:cNvPr id="11" name="Freeform 11"/>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12" name="TextBox 12"/>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graphicFrame>
        <p:nvGraphicFramePr>
          <p:cNvPr id="13" name="Table 13"/>
          <p:cNvGraphicFramePr>
            <a:graphicFrameLocks noGrp="1"/>
          </p:cNvGraphicFramePr>
          <p:nvPr/>
        </p:nvGraphicFramePr>
        <p:xfrm>
          <a:off x="5486400" y="-7519988"/>
          <a:ext cx="7315200" cy="4114800"/>
        </p:xfrm>
        <a:graphic>
          <a:graphicData uri="http://schemas.openxmlformats.org/drawingml/2006/table">
            <a:tbl>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tblGrid>
              <a:tr h="4114800">
                <a:tc>
                  <a:txBody>
                    <a:bodyPr/>
                    <a:lstStyle/>
                    <a:p>
                      <a:pPr algn="l">
                        <a:lnSpc>
                          <a:spcPts val="1679"/>
                        </a:lnSpc>
                        <a:defRPr/>
                      </a:pPr>
                      <a:endParaRPr lang="en-US" sz="1100"/>
                    </a:p>
                    <a:p>
                      <a:pPr algn="l">
                        <a:lnSpc>
                          <a:spcPts val="1679"/>
                        </a:lnSpc>
                      </a:pPr>
                      <a:r>
                        <a:rPr lang="en-US" sz="1200">
                          <a:solidFill>
                            <a:srgbClr val="000000"/>
                          </a:solidFill>
                          <a:latin typeface="Poppins"/>
                          <a:ea typeface="Poppins"/>
                          <a:cs typeface="Poppins"/>
                          <a:sym typeface="Poppins"/>
                        </a:rPr>
                        <a:t>  Kolaborasi dan</a:t>
                      </a:r>
                    </a:p>
                    <a:p>
                      <a:pPr algn="l">
                        <a:lnSpc>
                          <a:spcPts val="1679"/>
                        </a:lnSpc>
                      </a:pPr>
                      <a:r>
                        <a:rPr lang="en-US" sz="1200">
                          <a:solidFill>
                            <a:srgbClr val="000000"/>
                          </a:solidFill>
                          <a:latin typeface="Poppins"/>
                          <a:ea typeface="Poppins"/>
                          <a:cs typeface="Poppins"/>
                          <a:sym typeface="Poppins"/>
                        </a:rPr>
                        <a:t>  Produktivitas</a:t>
                      </a:r>
                    </a:p>
                    <a:p>
                      <a:pPr algn="l">
                        <a:lnSpc>
                          <a:spcPts val="1679"/>
                        </a:lnSpc>
                      </a:pPr>
                      <a:r>
                        <a:rPr lang="en-US" sz="1200">
                          <a:solidFill>
                            <a:srgbClr val="000000"/>
                          </a:solidFill>
                          <a:latin typeface="Poppins"/>
                          <a:ea typeface="Poppins"/>
                          <a:cs typeface="Poppins"/>
                          <a:sym typeface="Poppins"/>
                        </a:rPr>
                        <a:t>  </a:t>
                      </a:r>
                    </a:p>
                  </a:txBody>
                  <a:tcPr marL="190500" marR="190500" marT="190500" marB="190500" anchor="ctr">
                    <a:lnL w="57150" cap="flat" cmpd="sng" algn="ctr">
                      <a:solidFill>
                        <a:srgbClr val="000000"/>
                      </a:solidFill>
                      <a:prstDash val="solid"/>
                      <a:round/>
                      <a:headEnd type="none" w="med" len="med"/>
                      <a:tailEnd type="none" w="med" len="med"/>
                    </a:lnL>
                    <a:lnR w="5715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p>
                      <a:pPr algn="l">
                        <a:lnSpc>
                          <a:spcPts val="1679"/>
                        </a:lnSpc>
                      </a:pPr>
                      <a:r>
                        <a:rPr lang="en-US" sz="1200">
                          <a:solidFill>
                            <a:srgbClr val="000000"/>
                          </a:solidFill>
                          <a:latin typeface="Poppins"/>
                          <a:ea typeface="Poppins"/>
                          <a:cs typeface="Poppins"/>
                          <a:sym typeface="Poppins"/>
                        </a:rPr>
                        <a:t>  Google Workspace,</a:t>
                      </a:r>
                    </a:p>
                    <a:p>
                      <a:pPr algn="l">
                        <a:lnSpc>
                          <a:spcPts val="1679"/>
                        </a:lnSpc>
                      </a:pPr>
                      <a:r>
                        <a:rPr lang="en-US" sz="1200">
                          <a:solidFill>
                            <a:srgbClr val="000000"/>
                          </a:solidFill>
                          <a:latin typeface="Poppins"/>
                          <a:ea typeface="Poppins"/>
                          <a:cs typeface="Poppins"/>
                          <a:sym typeface="Poppins"/>
                        </a:rPr>
                        <a:t>  Microsoft 365, Slack, Trello, Asana</a:t>
                      </a:r>
                    </a:p>
                    <a:p>
                      <a:pPr algn="l">
                        <a:lnSpc>
                          <a:spcPts val="1679"/>
                        </a:lnSpc>
                      </a:pPr>
                      <a:r>
                        <a:rPr lang="en-US" sz="1200">
                          <a:solidFill>
                            <a:srgbClr val="000000"/>
                          </a:solidFill>
                          <a:latin typeface="Poppins"/>
                          <a:ea typeface="Poppins"/>
                          <a:cs typeface="Poppins"/>
                          <a:sym typeface="Poppins"/>
                        </a:rPr>
                        <a:t>  </a:t>
                      </a:r>
                    </a:p>
                  </a:txBody>
                  <a:tcPr marL="190500" marR="190500" marT="190500" marB="190500" anchor="ctr">
                    <a:lnL w="57150" cap="flat" cmpd="sng" algn="ctr">
                      <a:solidFill>
                        <a:srgbClr val="000000"/>
                      </a:solidFill>
                      <a:prstDash val="solid"/>
                      <a:round/>
                      <a:headEnd type="none" w="med" len="med"/>
                      <a:tailEnd type="none" w="med" len="med"/>
                    </a:lnL>
                    <a:lnR w="5715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p>
                      <a:pPr algn="l">
                        <a:lnSpc>
                          <a:spcPts val="1679"/>
                        </a:lnSpc>
                      </a:pPr>
                      <a:r>
                        <a:rPr lang="en-US" sz="1200">
                          <a:solidFill>
                            <a:srgbClr val="000000"/>
                          </a:solidFill>
                          <a:latin typeface="Poppins"/>
                          <a:ea typeface="Poppins"/>
                          <a:cs typeface="Poppins"/>
                          <a:sym typeface="Poppins"/>
                        </a:rPr>
                        <a:t>  Studi Kasus,</a:t>
                      </a:r>
                    </a:p>
                    <a:p>
                      <a:pPr algn="l">
                        <a:lnSpc>
                          <a:spcPts val="1679"/>
                        </a:lnSpc>
                      </a:pPr>
                      <a:r>
                        <a:rPr lang="en-US" sz="1200">
                          <a:solidFill>
                            <a:srgbClr val="000000"/>
                          </a:solidFill>
                          <a:latin typeface="Poppins"/>
                          <a:ea typeface="Poppins"/>
                          <a:cs typeface="Poppins"/>
                          <a:sym typeface="Poppins"/>
                        </a:rPr>
                        <a:t>  Survei, Eksperimen, Observasi</a:t>
                      </a:r>
                    </a:p>
                    <a:p>
                      <a:pPr algn="l">
                        <a:lnSpc>
                          <a:spcPts val="1679"/>
                        </a:lnSpc>
                      </a:pPr>
                      <a:r>
                        <a:rPr lang="en-US" sz="1200">
                          <a:solidFill>
                            <a:srgbClr val="000000"/>
                          </a:solidFill>
                          <a:latin typeface="Poppins"/>
                          <a:ea typeface="Poppins"/>
                          <a:cs typeface="Poppins"/>
                          <a:sym typeface="Poppins"/>
                        </a:rPr>
                        <a:t>  </a:t>
                      </a:r>
                    </a:p>
                  </a:txBody>
                  <a:tcPr marL="190500" marR="190500" marT="190500" marB="190500" anchor="ctr">
                    <a:lnL w="57150" cap="flat" cmpd="sng" algn="ctr">
                      <a:solidFill>
                        <a:srgbClr val="000000"/>
                      </a:solidFill>
                      <a:prstDash val="solid"/>
                      <a:round/>
                      <a:headEnd type="none" w="med" len="med"/>
                      <a:tailEnd type="none" w="med" len="med"/>
                    </a:lnL>
                    <a:lnR w="5715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p>
                      <a:pPr algn="l">
                        <a:lnSpc>
                          <a:spcPts val="1679"/>
                        </a:lnSpc>
                      </a:pPr>
                      <a:r>
                        <a:rPr lang="en-US" sz="1200">
                          <a:solidFill>
                            <a:srgbClr val="000000"/>
                          </a:solidFill>
                          <a:latin typeface="Poppins"/>
                          <a:ea typeface="Poppins"/>
                          <a:cs typeface="Poppins"/>
                          <a:sym typeface="Poppins"/>
                        </a:rPr>
                        <a:t>  Mengukur dampak</a:t>
                      </a:r>
                    </a:p>
                    <a:p>
                      <a:pPr algn="l">
                        <a:lnSpc>
                          <a:spcPts val="1679"/>
                        </a:lnSpc>
                      </a:pPr>
                      <a:r>
                        <a:rPr lang="en-US" sz="1200">
                          <a:solidFill>
                            <a:srgbClr val="000000"/>
                          </a:solidFill>
                          <a:latin typeface="Poppins"/>
                          <a:ea typeface="Poppins"/>
                          <a:cs typeface="Poppins"/>
                          <a:sym typeface="Poppins"/>
                        </a:rPr>
                        <a:t>  tools terhadap kolaborasi tim, efektivitas komunikasi, dan produktivitas</a:t>
                      </a:r>
                    </a:p>
                    <a:p>
                      <a:pPr algn="l">
                        <a:lnSpc>
                          <a:spcPts val="1679"/>
                        </a:lnSpc>
                      </a:pPr>
                      <a:r>
                        <a:rPr lang="en-US" sz="1200">
                          <a:solidFill>
                            <a:srgbClr val="000000"/>
                          </a:solidFill>
                          <a:latin typeface="Poppins"/>
                          <a:ea typeface="Poppins"/>
                          <a:cs typeface="Poppins"/>
                          <a:sym typeface="Poppins"/>
                        </a:rPr>
                        <a:t>  kerja</a:t>
                      </a:r>
                    </a:p>
                    <a:p>
                      <a:pPr algn="l">
                        <a:lnSpc>
                          <a:spcPts val="1679"/>
                        </a:lnSpc>
                      </a:pPr>
                      <a:r>
                        <a:rPr lang="en-US" sz="1200">
                          <a:solidFill>
                            <a:srgbClr val="000000"/>
                          </a:solidFill>
                          <a:latin typeface="Poppins"/>
                          <a:ea typeface="Poppins"/>
                          <a:cs typeface="Poppins"/>
                          <a:sym typeface="Poppins"/>
                        </a:rPr>
                        <a:t>  </a:t>
                      </a:r>
                    </a:p>
                  </a:txBody>
                  <a:tcPr marL="190500" marR="190500" marT="190500" marB="190500" anchor="ctr">
                    <a:lnL w="57150" cap="flat" cmpd="sng" algn="ctr">
                      <a:solidFill>
                        <a:srgbClr val="000000"/>
                      </a:solidFill>
                      <a:prstDash val="solid"/>
                      <a:round/>
                      <a:headEnd type="none" w="med" len="med"/>
                      <a:tailEnd type="none" w="med" len="med"/>
                    </a:lnL>
                    <a:lnR w="57150" cap="flat" cmpd="sng" algn="ctr">
                      <a:solidFill>
                        <a:srgbClr val="000000"/>
                      </a:solidFill>
                      <a:prstDash val="solid"/>
                      <a:round/>
                      <a:headEnd type="none" w="med" len="med"/>
                      <a:tailEnd type="none" w="med" len="med"/>
                    </a:lnR>
                    <a:lnT w="57150" cap="flat" cmpd="sng" algn="ctr">
                      <a:solidFill>
                        <a:srgbClr val="000000"/>
                      </a:solidFill>
                      <a:prstDash val="solid"/>
                      <a:round/>
                      <a:headEnd type="none" w="med" len="med"/>
                      <a:tailEnd type="none" w="med" len="med"/>
                    </a:lnT>
                    <a:lnB w="571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4" name="Freeform 14"/>
          <p:cNvSpPr/>
          <p:nvPr/>
        </p:nvSpPr>
        <p:spPr>
          <a:xfrm>
            <a:off x="3476819" y="2591270"/>
            <a:ext cx="10809963" cy="6952336"/>
          </a:xfrm>
          <a:custGeom>
            <a:avLst/>
            <a:gdLst/>
            <a:ahLst/>
            <a:cxnLst/>
            <a:rect l="l" t="t" r="r" b="b"/>
            <a:pathLst>
              <a:path w="10809963" h="6952336">
                <a:moveTo>
                  <a:pt x="0" y="0"/>
                </a:moveTo>
                <a:lnTo>
                  <a:pt x="10809963" y="0"/>
                </a:lnTo>
                <a:lnTo>
                  <a:pt x="10809963" y="6952336"/>
                </a:lnTo>
                <a:lnTo>
                  <a:pt x="0" y="6952336"/>
                </a:lnTo>
                <a:lnTo>
                  <a:pt x="0" y="0"/>
                </a:lnTo>
                <a:close/>
              </a:path>
            </a:pathLst>
          </a:custGeom>
          <a:blipFill>
            <a:blip r:embed="rId4"/>
            <a:stretch>
              <a:fillRect b="-6119"/>
            </a:stretch>
          </a:blipFill>
        </p:spPr>
      </p:sp>
      <p:sp>
        <p:nvSpPr>
          <p:cNvPr id="15" name="TextBox 15"/>
          <p:cNvSpPr txBox="1"/>
          <p:nvPr/>
        </p:nvSpPr>
        <p:spPr>
          <a:xfrm>
            <a:off x="3380004" y="399416"/>
            <a:ext cx="10905988" cy="1383089"/>
          </a:xfrm>
          <a:prstGeom prst="rect">
            <a:avLst/>
          </a:prstGeom>
        </p:spPr>
        <p:txBody>
          <a:bodyPr lIns="0" tIns="0" rIns="0" bIns="0" rtlCol="0" anchor="t">
            <a:spAutoFit/>
          </a:bodyPr>
          <a:lstStyle/>
          <a:p>
            <a:pPr algn="ctr">
              <a:lnSpc>
                <a:spcPts val="5449"/>
              </a:lnSpc>
            </a:pPr>
            <a:r>
              <a:rPr lang="en-US" sz="3892" b="1">
                <a:solidFill>
                  <a:srgbClr val="FFA916"/>
                </a:solidFill>
                <a:latin typeface="Poppins Bold"/>
                <a:ea typeface="Poppins Bold"/>
                <a:cs typeface="Poppins Bold"/>
                <a:sym typeface="Poppins Bold"/>
              </a:rPr>
              <a:t>Tabel Metode Penelitian </a:t>
            </a:r>
          </a:p>
          <a:p>
            <a:pPr algn="ctr">
              <a:lnSpc>
                <a:spcPts val="5449"/>
              </a:lnSpc>
              <a:spcBef>
                <a:spcPct val="0"/>
              </a:spcBef>
            </a:pPr>
            <a:r>
              <a:rPr lang="en-US" sz="3892" b="1">
                <a:solidFill>
                  <a:srgbClr val="FFFFFF"/>
                </a:solidFill>
                <a:latin typeface="Poppins Bold"/>
                <a:ea typeface="Poppins Bold"/>
                <a:cs typeface="Poppins Bold"/>
                <a:sym typeface="Poppins Bold"/>
              </a:rPr>
              <a:t>untuk Tools Transformasi Digital</a:t>
            </a: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81081" y="920322"/>
            <a:ext cx="5725839" cy="784626"/>
            <a:chOff x="0" y="0"/>
            <a:chExt cx="4705750" cy="644841"/>
          </a:xfrm>
        </p:grpSpPr>
        <p:sp>
          <p:nvSpPr>
            <p:cNvPr id="3" name="Freeform 3"/>
            <p:cNvSpPr/>
            <p:nvPr/>
          </p:nvSpPr>
          <p:spPr>
            <a:xfrm>
              <a:off x="0" y="0"/>
              <a:ext cx="4705750" cy="644841"/>
            </a:xfrm>
            <a:custGeom>
              <a:avLst/>
              <a:gdLst/>
              <a:ahLst/>
              <a:cxnLst/>
              <a:rect l="l" t="t" r="r" b="b"/>
              <a:pathLst>
                <a:path w="4705750" h="644841">
                  <a:moveTo>
                    <a:pt x="4705750" y="322420"/>
                  </a:moveTo>
                  <a:lnTo>
                    <a:pt x="4502550" y="644841"/>
                  </a:lnTo>
                  <a:lnTo>
                    <a:pt x="203200" y="644841"/>
                  </a:lnTo>
                  <a:lnTo>
                    <a:pt x="0" y="322420"/>
                  </a:lnTo>
                  <a:lnTo>
                    <a:pt x="203200" y="0"/>
                  </a:lnTo>
                  <a:lnTo>
                    <a:pt x="4502550" y="0"/>
                  </a:lnTo>
                  <a:lnTo>
                    <a:pt x="4705750" y="322420"/>
                  </a:lnTo>
                  <a:close/>
                </a:path>
              </a:pathLst>
            </a:custGeom>
            <a:solidFill>
              <a:srgbClr val="024A59"/>
            </a:solidFill>
          </p:spPr>
        </p:sp>
        <p:sp>
          <p:nvSpPr>
            <p:cNvPr id="4" name="TextBox 4"/>
            <p:cNvSpPr txBox="1"/>
            <p:nvPr/>
          </p:nvSpPr>
          <p:spPr>
            <a:xfrm>
              <a:off x="114300" y="-57150"/>
              <a:ext cx="4477150" cy="70199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6" name="Freeform 6"/>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7" name="Group 7"/>
          <p:cNvGrpSpPr/>
          <p:nvPr/>
        </p:nvGrpSpPr>
        <p:grpSpPr>
          <a:xfrm>
            <a:off x="3938494" y="9963150"/>
            <a:ext cx="16477376" cy="783580"/>
            <a:chOff x="0" y="0"/>
            <a:chExt cx="4339720" cy="206375"/>
          </a:xfrm>
        </p:grpSpPr>
        <p:sp>
          <p:nvSpPr>
            <p:cNvPr id="8" name="Freeform 8"/>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9" name="TextBox 9"/>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024868" y="9963150"/>
            <a:ext cx="7295490" cy="783580"/>
            <a:chOff x="0" y="0"/>
            <a:chExt cx="1921446" cy="206375"/>
          </a:xfrm>
        </p:grpSpPr>
        <p:sp>
          <p:nvSpPr>
            <p:cNvPr id="11" name="Freeform 11"/>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12" name="TextBox 12"/>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2507474" y="4824322"/>
            <a:ext cx="13087340" cy="3958920"/>
          </a:xfrm>
          <a:custGeom>
            <a:avLst/>
            <a:gdLst/>
            <a:ahLst/>
            <a:cxnLst/>
            <a:rect l="l" t="t" r="r" b="b"/>
            <a:pathLst>
              <a:path w="13087340" h="3958920">
                <a:moveTo>
                  <a:pt x="0" y="0"/>
                </a:moveTo>
                <a:lnTo>
                  <a:pt x="13087340" y="0"/>
                </a:lnTo>
                <a:lnTo>
                  <a:pt x="13087340" y="3958920"/>
                </a:lnTo>
                <a:lnTo>
                  <a:pt x="0" y="3958920"/>
                </a:lnTo>
                <a:lnTo>
                  <a:pt x="0" y="0"/>
                </a:lnTo>
                <a:close/>
              </a:path>
            </a:pathLst>
          </a:custGeom>
          <a:blipFill>
            <a:blip r:embed="rId4"/>
            <a:stretch>
              <a:fillRect/>
            </a:stretch>
          </a:blipFill>
        </p:spPr>
      </p:sp>
      <p:sp>
        <p:nvSpPr>
          <p:cNvPr id="14" name="TextBox 14"/>
          <p:cNvSpPr txBox="1"/>
          <p:nvPr/>
        </p:nvSpPr>
        <p:spPr>
          <a:xfrm>
            <a:off x="8061140" y="876300"/>
            <a:ext cx="2165720" cy="800073"/>
          </a:xfrm>
          <a:prstGeom prst="rect">
            <a:avLst/>
          </a:prstGeom>
        </p:spPr>
        <p:txBody>
          <a:bodyPr lIns="0" tIns="0" rIns="0" bIns="0" rtlCol="0" anchor="t">
            <a:spAutoFit/>
          </a:bodyPr>
          <a:lstStyle/>
          <a:p>
            <a:pPr algn="l">
              <a:lnSpc>
                <a:spcPts val="6299"/>
              </a:lnSpc>
              <a:spcBef>
                <a:spcPct val="0"/>
              </a:spcBef>
            </a:pPr>
            <a:r>
              <a:rPr lang="en-US" sz="4499" b="1">
                <a:solidFill>
                  <a:srgbClr val="FFFFFF"/>
                </a:solidFill>
                <a:latin typeface="Poppins Bold"/>
                <a:ea typeface="Poppins Bold"/>
                <a:cs typeface="Poppins Bold"/>
                <a:sym typeface="Poppins Bold"/>
              </a:rPr>
              <a:t>Contoh</a:t>
            </a:r>
          </a:p>
        </p:txBody>
      </p:sp>
      <p:sp>
        <p:nvSpPr>
          <p:cNvPr id="15" name="TextBox 15"/>
          <p:cNvSpPr txBox="1"/>
          <p:nvPr/>
        </p:nvSpPr>
        <p:spPr>
          <a:xfrm>
            <a:off x="1207432" y="2517273"/>
            <a:ext cx="14933176" cy="1171591"/>
          </a:xfrm>
          <a:prstGeom prst="rect">
            <a:avLst/>
          </a:prstGeom>
        </p:spPr>
        <p:txBody>
          <a:bodyPr lIns="0" tIns="0" rIns="0" bIns="0" rtlCol="0" anchor="t">
            <a:spAutoFit/>
          </a:bodyPr>
          <a:lstStyle/>
          <a:p>
            <a:pPr algn="l">
              <a:lnSpc>
                <a:spcPts val="3359"/>
              </a:lnSpc>
              <a:spcBef>
                <a:spcPct val="0"/>
              </a:spcBef>
            </a:pPr>
            <a:r>
              <a:rPr lang="en-US" sz="2399" b="1">
                <a:solidFill>
                  <a:srgbClr val="000000"/>
                </a:solidFill>
                <a:latin typeface="Poppins Bold"/>
                <a:ea typeface="Poppins Bold"/>
                <a:cs typeface="Poppins Bold"/>
                <a:sym typeface="Poppins Bold"/>
              </a:rPr>
              <a:t>1. Pengelolaan Data dan Analitik</a:t>
            </a:r>
          </a:p>
          <a:p>
            <a:pPr algn="l">
              <a:lnSpc>
                <a:spcPts val="2938"/>
              </a:lnSpc>
              <a:spcBef>
                <a:spcPct val="0"/>
              </a:spcBef>
            </a:pPr>
            <a:r>
              <a:rPr lang="en-US" sz="2098">
                <a:solidFill>
                  <a:srgbClr val="000000"/>
                </a:solidFill>
                <a:latin typeface="Poppins"/>
                <a:ea typeface="Poppins"/>
                <a:cs typeface="Poppins"/>
                <a:sym typeface="Poppins"/>
              </a:rPr>
              <a:t>Judul Penelitian:</a:t>
            </a:r>
          </a:p>
          <a:p>
            <a:pPr algn="l">
              <a:lnSpc>
                <a:spcPts val="2938"/>
              </a:lnSpc>
              <a:spcBef>
                <a:spcPct val="0"/>
              </a:spcBef>
            </a:pPr>
            <a:r>
              <a:rPr lang="en-US" sz="2098">
                <a:solidFill>
                  <a:srgbClr val="000000"/>
                </a:solidFill>
                <a:latin typeface="Poppins"/>
                <a:ea typeface="Poppins"/>
                <a:cs typeface="Poppins"/>
                <a:sym typeface="Poppins"/>
              </a:rPr>
              <a:t> </a:t>
            </a:r>
            <a:r>
              <a:rPr lang="en-US" sz="2098" i="1">
                <a:solidFill>
                  <a:srgbClr val="000000"/>
                </a:solidFill>
                <a:latin typeface="Poppins Italics"/>
                <a:ea typeface="Poppins Italics"/>
                <a:cs typeface="Poppins Italics"/>
                <a:sym typeface="Poppins Italics"/>
              </a:rPr>
              <a:t>"Pemanfaatan Power BI dalam Visualisasi Data Penjualan untuk Meningkatkan Keputusan Manajerial di PT ABC"</a:t>
            </a: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81081" y="920322"/>
            <a:ext cx="5725839" cy="784626"/>
            <a:chOff x="0" y="0"/>
            <a:chExt cx="4705750" cy="644841"/>
          </a:xfrm>
        </p:grpSpPr>
        <p:sp>
          <p:nvSpPr>
            <p:cNvPr id="3" name="Freeform 3"/>
            <p:cNvSpPr/>
            <p:nvPr/>
          </p:nvSpPr>
          <p:spPr>
            <a:xfrm>
              <a:off x="0" y="0"/>
              <a:ext cx="4705750" cy="644841"/>
            </a:xfrm>
            <a:custGeom>
              <a:avLst/>
              <a:gdLst/>
              <a:ahLst/>
              <a:cxnLst/>
              <a:rect l="l" t="t" r="r" b="b"/>
              <a:pathLst>
                <a:path w="4705750" h="644841">
                  <a:moveTo>
                    <a:pt x="4705750" y="322420"/>
                  </a:moveTo>
                  <a:lnTo>
                    <a:pt x="4502550" y="644841"/>
                  </a:lnTo>
                  <a:lnTo>
                    <a:pt x="203200" y="644841"/>
                  </a:lnTo>
                  <a:lnTo>
                    <a:pt x="0" y="322420"/>
                  </a:lnTo>
                  <a:lnTo>
                    <a:pt x="203200" y="0"/>
                  </a:lnTo>
                  <a:lnTo>
                    <a:pt x="4502550" y="0"/>
                  </a:lnTo>
                  <a:lnTo>
                    <a:pt x="4705750" y="322420"/>
                  </a:lnTo>
                  <a:close/>
                </a:path>
              </a:pathLst>
            </a:custGeom>
            <a:solidFill>
              <a:srgbClr val="024A59"/>
            </a:solidFill>
          </p:spPr>
        </p:sp>
        <p:sp>
          <p:nvSpPr>
            <p:cNvPr id="4" name="TextBox 4"/>
            <p:cNvSpPr txBox="1"/>
            <p:nvPr/>
          </p:nvSpPr>
          <p:spPr>
            <a:xfrm>
              <a:off x="114300" y="-57150"/>
              <a:ext cx="4477150" cy="70199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6" name="Freeform 6"/>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7" name="Group 7"/>
          <p:cNvGrpSpPr/>
          <p:nvPr/>
        </p:nvGrpSpPr>
        <p:grpSpPr>
          <a:xfrm>
            <a:off x="3938494" y="9963150"/>
            <a:ext cx="16477376" cy="783580"/>
            <a:chOff x="0" y="0"/>
            <a:chExt cx="4339720" cy="206375"/>
          </a:xfrm>
        </p:grpSpPr>
        <p:sp>
          <p:nvSpPr>
            <p:cNvPr id="8" name="Freeform 8"/>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9" name="TextBox 9"/>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024868" y="9963150"/>
            <a:ext cx="7295490" cy="783580"/>
            <a:chOff x="0" y="0"/>
            <a:chExt cx="1921446" cy="206375"/>
          </a:xfrm>
        </p:grpSpPr>
        <p:sp>
          <p:nvSpPr>
            <p:cNvPr id="11" name="Freeform 11"/>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12" name="TextBox 12"/>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2507474" y="4750784"/>
            <a:ext cx="13087340" cy="3549941"/>
          </a:xfrm>
          <a:custGeom>
            <a:avLst/>
            <a:gdLst/>
            <a:ahLst/>
            <a:cxnLst/>
            <a:rect l="l" t="t" r="r" b="b"/>
            <a:pathLst>
              <a:path w="13087340" h="3549941">
                <a:moveTo>
                  <a:pt x="0" y="0"/>
                </a:moveTo>
                <a:lnTo>
                  <a:pt x="13087340" y="0"/>
                </a:lnTo>
                <a:lnTo>
                  <a:pt x="13087340" y="3549941"/>
                </a:lnTo>
                <a:lnTo>
                  <a:pt x="0" y="3549941"/>
                </a:lnTo>
                <a:lnTo>
                  <a:pt x="0" y="0"/>
                </a:lnTo>
                <a:close/>
              </a:path>
            </a:pathLst>
          </a:custGeom>
          <a:blipFill>
            <a:blip r:embed="rId4"/>
            <a:stretch>
              <a:fillRect/>
            </a:stretch>
          </a:blipFill>
        </p:spPr>
      </p:sp>
      <p:sp>
        <p:nvSpPr>
          <p:cNvPr id="14" name="TextBox 14"/>
          <p:cNvSpPr txBox="1"/>
          <p:nvPr/>
        </p:nvSpPr>
        <p:spPr>
          <a:xfrm>
            <a:off x="8061140" y="876300"/>
            <a:ext cx="2165720" cy="800073"/>
          </a:xfrm>
          <a:prstGeom prst="rect">
            <a:avLst/>
          </a:prstGeom>
        </p:spPr>
        <p:txBody>
          <a:bodyPr lIns="0" tIns="0" rIns="0" bIns="0" rtlCol="0" anchor="t">
            <a:spAutoFit/>
          </a:bodyPr>
          <a:lstStyle/>
          <a:p>
            <a:pPr algn="l">
              <a:lnSpc>
                <a:spcPts val="6299"/>
              </a:lnSpc>
              <a:spcBef>
                <a:spcPct val="0"/>
              </a:spcBef>
            </a:pPr>
            <a:r>
              <a:rPr lang="en-US" sz="4499" b="1">
                <a:solidFill>
                  <a:srgbClr val="FFFFFF"/>
                </a:solidFill>
                <a:latin typeface="Poppins Bold"/>
                <a:ea typeface="Poppins Bold"/>
                <a:cs typeface="Poppins Bold"/>
                <a:sym typeface="Poppins Bold"/>
              </a:rPr>
              <a:t>Contoh</a:t>
            </a:r>
          </a:p>
        </p:txBody>
      </p:sp>
      <p:sp>
        <p:nvSpPr>
          <p:cNvPr id="15" name="TextBox 15"/>
          <p:cNvSpPr txBox="1"/>
          <p:nvPr/>
        </p:nvSpPr>
        <p:spPr>
          <a:xfrm>
            <a:off x="1207432" y="2498223"/>
            <a:ext cx="12813368" cy="1347640"/>
          </a:xfrm>
          <a:prstGeom prst="rect">
            <a:avLst/>
          </a:prstGeom>
        </p:spPr>
        <p:txBody>
          <a:bodyPr wrap="square" lIns="0" tIns="0" rIns="0" bIns="0" rtlCol="0" anchor="t">
            <a:spAutoFit/>
          </a:bodyPr>
          <a:lstStyle/>
          <a:p>
            <a:pPr algn="l">
              <a:lnSpc>
                <a:spcPts val="3837"/>
              </a:lnSpc>
              <a:spcBef>
                <a:spcPct val="0"/>
              </a:spcBef>
            </a:pPr>
            <a:r>
              <a:rPr lang="en-US" sz="2741" b="1" dirty="0">
                <a:solidFill>
                  <a:srgbClr val="000000"/>
                </a:solidFill>
                <a:latin typeface="Poppins Bold"/>
                <a:ea typeface="Poppins Bold"/>
                <a:cs typeface="Poppins Bold"/>
                <a:sym typeface="Poppins Bold"/>
              </a:rPr>
              <a:t>2. </a:t>
            </a:r>
            <a:r>
              <a:rPr lang="en-US" sz="2741" b="1" dirty="0" err="1">
                <a:solidFill>
                  <a:srgbClr val="000000"/>
                </a:solidFill>
                <a:latin typeface="Poppins Bold"/>
                <a:ea typeface="Poppins Bold"/>
                <a:cs typeface="Poppins Bold"/>
                <a:sym typeface="Poppins Bold"/>
              </a:rPr>
              <a:t>Otomatisasi</a:t>
            </a:r>
            <a:r>
              <a:rPr lang="en-US" sz="2741" b="1" dirty="0">
                <a:solidFill>
                  <a:srgbClr val="000000"/>
                </a:solidFill>
                <a:latin typeface="Poppins Bold"/>
                <a:ea typeface="Poppins Bold"/>
                <a:cs typeface="Poppins Bold"/>
                <a:sym typeface="Poppins Bold"/>
              </a:rPr>
              <a:t> dan Integrasi</a:t>
            </a:r>
          </a:p>
          <a:p>
            <a:pPr algn="l">
              <a:lnSpc>
                <a:spcPts val="3355"/>
              </a:lnSpc>
              <a:spcBef>
                <a:spcPct val="0"/>
              </a:spcBef>
            </a:pPr>
            <a:r>
              <a:rPr lang="en-US" sz="2396" dirty="0" err="1">
                <a:solidFill>
                  <a:srgbClr val="000000"/>
                </a:solidFill>
                <a:latin typeface="Poppins"/>
                <a:ea typeface="Poppins"/>
                <a:cs typeface="Poppins"/>
                <a:sym typeface="Poppins"/>
              </a:rPr>
              <a:t>Judul</a:t>
            </a:r>
            <a:r>
              <a:rPr lang="en-US" sz="2396" dirty="0">
                <a:solidFill>
                  <a:srgbClr val="000000"/>
                </a:solidFill>
                <a:latin typeface="Poppins"/>
                <a:ea typeface="Poppins"/>
                <a:cs typeface="Poppins"/>
                <a:sym typeface="Poppins"/>
              </a:rPr>
              <a:t> </a:t>
            </a:r>
            <a:r>
              <a:rPr lang="en-US" sz="2396" dirty="0" err="1">
                <a:solidFill>
                  <a:srgbClr val="000000"/>
                </a:solidFill>
                <a:latin typeface="Poppins"/>
                <a:ea typeface="Poppins"/>
                <a:cs typeface="Poppins"/>
                <a:sym typeface="Poppins"/>
              </a:rPr>
              <a:t>Penelitian</a:t>
            </a:r>
            <a:r>
              <a:rPr lang="en-US" sz="2396" dirty="0">
                <a:solidFill>
                  <a:srgbClr val="000000"/>
                </a:solidFill>
                <a:latin typeface="Poppins"/>
                <a:ea typeface="Poppins"/>
                <a:cs typeface="Poppins"/>
                <a:sym typeface="Poppins"/>
              </a:rPr>
              <a:t>:</a:t>
            </a:r>
          </a:p>
          <a:p>
            <a:pPr algn="l">
              <a:lnSpc>
                <a:spcPts val="3355"/>
              </a:lnSpc>
              <a:spcBef>
                <a:spcPct val="0"/>
              </a:spcBef>
            </a:pPr>
            <a:r>
              <a:rPr lang="en-US" sz="2396" dirty="0">
                <a:solidFill>
                  <a:srgbClr val="000000"/>
                </a:solidFill>
                <a:latin typeface="Poppins"/>
                <a:ea typeface="Poppins"/>
                <a:cs typeface="Poppins"/>
                <a:sym typeface="Poppins"/>
              </a:rPr>
              <a:t> </a:t>
            </a:r>
            <a:r>
              <a:rPr lang="en-US" sz="2396" i="1" dirty="0">
                <a:solidFill>
                  <a:srgbClr val="000000"/>
                </a:solidFill>
                <a:latin typeface="Poppins Italics"/>
                <a:ea typeface="Poppins Italics"/>
                <a:cs typeface="Poppins Italics"/>
                <a:sym typeface="Poppins Italics"/>
              </a:rPr>
              <a:t>"</a:t>
            </a:r>
            <a:r>
              <a:rPr lang="en-US" sz="2396" i="1" dirty="0" err="1">
                <a:solidFill>
                  <a:srgbClr val="000000"/>
                </a:solidFill>
                <a:latin typeface="Poppins Italics"/>
                <a:ea typeface="Poppins Italics"/>
                <a:cs typeface="Poppins Italics"/>
                <a:sym typeface="Poppins Italics"/>
              </a:rPr>
              <a:t>Efektivitas</a:t>
            </a:r>
            <a:r>
              <a:rPr lang="en-US" sz="2396" i="1" dirty="0">
                <a:solidFill>
                  <a:srgbClr val="000000"/>
                </a:solidFill>
                <a:latin typeface="Poppins Italics"/>
                <a:ea typeface="Poppins Italics"/>
                <a:cs typeface="Poppins Italics"/>
                <a:sym typeface="Poppins Italics"/>
              </a:rPr>
              <a:t> </a:t>
            </a:r>
            <a:r>
              <a:rPr lang="en-US" sz="2396" i="1" dirty="0" err="1">
                <a:solidFill>
                  <a:srgbClr val="000000"/>
                </a:solidFill>
                <a:latin typeface="Poppins Italics"/>
                <a:ea typeface="Poppins Italics"/>
                <a:cs typeface="Poppins Italics"/>
                <a:sym typeface="Poppins Italics"/>
              </a:rPr>
              <a:t>Otomatisasi</a:t>
            </a:r>
            <a:r>
              <a:rPr lang="en-US" sz="2396" i="1" dirty="0">
                <a:solidFill>
                  <a:srgbClr val="000000"/>
                </a:solidFill>
                <a:latin typeface="Poppins Italics"/>
                <a:ea typeface="Poppins Italics"/>
                <a:cs typeface="Poppins Italics"/>
                <a:sym typeface="Poppins Italics"/>
              </a:rPr>
              <a:t> Proses </a:t>
            </a:r>
            <a:r>
              <a:rPr lang="en-US" sz="2396" i="1" dirty="0" err="1">
                <a:solidFill>
                  <a:srgbClr val="000000"/>
                </a:solidFill>
                <a:latin typeface="Poppins Italics"/>
                <a:ea typeface="Poppins Italics"/>
                <a:cs typeface="Poppins Italics"/>
                <a:sym typeface="Poppins Italics"/>
              </a:rPr>
              <a:t>Bisnis</a:t>
            </a:r>
            <a:r>
              <a:rPr lang="en-US" sz="2396" i="1" dirty="0">
                <a:solidFill>
                  <a:srgbClr val="000000"/>
                </a:solidFill>
                <a:latin typeface="Poppins Italics"/>
                <a:ea typeface="Poppins Italics"/>
                <a:cs typeface="Poppins Italics"/>
                <a:sym typeface="Poppins Italics"/>
              </a:rPr>
              <a:t> </a:t>
            </a:r>
            <a:r>
              <a:rPr lang="en-US" sz="2396" i="1" dirty="0" err="1">
                <a:solidFill>
                  <a:srgbClr val="000000"/>
                </a:solidFill>
                <a:latin typeface="Poppins Italics"/>
                <a:ea typeface="Poppins Italics"/>
                <a:cs typeface="Poppins Italics"/>
                <a:sym typeface="Poppins Italics"/>
              </a:rPr>
              <a:t>Menggunakan</a:t>
            </a:r>
            <a:r>
              <a:rPr lang="en-US" sz="2396" i="1" dirty="0">
                <a:solidFill>
                  <a:srgbClr val="000000"/>
                </a:solidFill>
                <a:latin typeface="Poppins Italics"/>
                <a:ea typeface="Poppins Italics"/>
                <a:cs typeface="Poppins Italics"/>
                <a:sym typeface="Poppins Italics"/>
              </a:rPr>
              <a:t> Zapier di UMKM 'X Bakery'"</a:t>
            </a: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81081" y="920322"/>
            <a:ext cx="5725839" cy="784626"/>
            <a:chOff x="0" y="0"/>
            <a:chExt cx="4705750" cy="644841"/>
          </a:xfrm>
        </p:grpSpPr>
        <p:sp>
          <p:nvSpPr>
            <p:cNvPr id="3" name="Freeform 3"/>
            <p:cNvSpPr/>
            <p:nvPr/>
          </p:nvSpPr>
          <p:spPr>
            <a:xfrm>
              <a:off x="0" y="0"/>
              <a:ext cx="4705750" cy="644841"/>
            </a:xfrm>
            <a:custGeom>
              <a:avLst/>
              <a:gdLst/>
              <a:ahLst/>
              <a:cxnLst/>
              <a:rect l="l" t="t" r="r" b="b"/>
              <a:pathLst>
                <a:path w="4705750" h="644841">
                  <a:moveTo>
                    <a:pt x="4705750" y="322420"/>
                  </a:moveTo>
                  <a:lnTo>
                    <a:pt x="4502550" y="644841"/>
                  </a:lnTo>
                  <a:lnTo>
                    <a:pt x="203200" y="644841"/>
                  </a:lnTo>
                  <a:lnTo>
                    <a:pt x="0" y="322420"/>
                  </a:lnTo>
                  <a:lnTo>
                    <a:pt x="203200" y="0"/>
                  </a:lnTo>
                  <a:lnTo>
                    <a:pt x="4502550" y="0"/>
                  </a:lnTo>
                  <a:lnTo>
                    <a:pt x="4705750" y="322420"/>
                  </a:lnTo>
                  <a:close/>
                </a:path>
              </a:pathLst>
            </a:custGeom>
            <a:solidFill>
              <a:srgbClr val="024A59"/>
            </a:solidFill>
          </p:spPr>
        </p:sp>
        <p:sp>
          <p:nvSpPr>
            <p:cNvPr id="4" name="TextBox 4"/>
            <p:cNvSpPr txBox="1"/>
            <p:nvPr/>
          </p:nvSpPr>
          <p:spPr>
            <a:xfrm>
              <a:off x="114300" y="-57150"/>
              <a:ext cx="4477150" cy="70199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6" name="Freeform 6"/>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7" name="Group 7"/>
          <p:cNvGrpSpPr/>
          <p:nvPr/>
        </p:nvGrpSpPr>
        <p:grpSpPr>
          <a:xfrm>
            <a:off x="3938494" y="9963150"/>
            <a:ext cx="16477376" cy="783580"/>
            <a:chOff x="0" y="0"/>
            <a:chExt cx="4339720" cy="206375"/>
          </a:xfrm>
        </p:grpSpPr>
        <p:sp>
          <p:nvSpPr>
            <p:cNvPr id="8" name="Freeform 8"/>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9" name="TextBox 9"/>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024868" y="9963150"/>
            <a:ext cx="7295490" cy="783580"/>
            <a:chOff x="0" y="0"/>
            <a:chExt cx="1921446" cy="206375"/>
          </a:xfrm>
        </p:grpSpPr>
        <p:sp>
          <p:nvSpPr>
            <p:cNvPr id="11" name="Freeform 11"/>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12" name="TextBox 12"/>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2507474" y="5143500"/>
            <a:ext cx="13045836" cy="3538683"/>
          </a:xfrm>
          <a:custGeom>
            <a:avLst/>
            <a:gdLst/>
            <a:ahLst/>
            <a:cxnLst/>
            <a:rect l="l" t="t" r="r" b="b"/>
            <a:pathLst>
              <a:path w="13045836" h="3538683">
                <a:moveTo>
                  <a:pt x="0" y="0"/>
                </a:moveTo>
                <a:lnTo>
                  <a:pt x="13045836" y="0"/>
                </a:lnTo>
                <a:lnTo>
                  <a:pt x="13045836" y="3538683"/>
                </a:lnTo>
                <a:lnTo>
                  <a:pt x="0" y="3538683"/>
                </a:lnTo>
                <a:lnTo>
                  <a:pt x="0" y="0"/>
                </a:lnTo>
                <a:close/>
              </a:path>
            </a:pathLst>
          </a:custGeom>
          <a:blipFill>
            <a:blip r:embed="rId4"/>
            <a:stretch>
              <a:fillRect/>
            </a:stretch>
          </a:blipFill>
        </p:spPr>
      </p:sp>
      <p:sp>
        <p:nvSpPr>
          <p:cNvPr id="14" name="TextBox 14"/>
          <p:cNvSpPr txBox="1"/>
          <p:nvPr/>
        </p:nvSpPr>
        <p:spPr>
          <a:xfrm>
            <a:off x="8061140" y="876300"/>
            <a:ext cx="2165720" cy="800073"/>
          </a:xfrm>
          <a:prstGeom prst="rect">
            <a:avLst/>
          </a:prstGeom>
        </p:spPr>
        <p:txBody>
          <a:bodyPr lIns="0" tIns="0" rIns="0" bIns="0" rtlCol="0" anchor="t">
            <a:spAutoFit/>
          </a:bodyPr>
          <a:lstStyle/>
          <a:p>
            <a:pPr algn="l">
              <a:lnSpc>
                <a:spcPts val="6299"/>
              </a:lnSpc>
              <a:spcBef>
                <a:spcPct val="0"/>
              </a:spcBef>
            </a:pPr>
            <a:r>
              <a:rPr lang="en-US" sz="4499" b="1">
                <a:solidFill>
                  <a:srgbClr val="FFFFFF"/>
                </a:solidFill>
                <a:latin typeface="Poppins Bold"/>
                <a:ea typeface="Poppins Bold"/>
                <a:cs typeface="Poppins Bold"/>
                <a:sym typeface="Poppins Bold"/>
              </a:rPr>
              <a:t>Contoh</a:t>
            </a:r>
          </a:p>
        </p:txBody>
      </p:sp>
      <p:sp>
        <p:nvSpPr>
          <p:cNvPr id="15" name="TextBox 15"/>
          <p:cNvSpPr txBox="1"/>
          <p:nvPr/>
        </p:nvSpPr>
        <p:spPr>
          <a:xfrm>
            <a:off x="1207431" y="2507748"/>
            <a:ext cx="15705851" cy="1300798"/>
          </a:xfrm>
          <a:prstGeom prst="rect">
            <a:avLst/>
          </a:prstGeom>
        </p:spPr>
        <p:txBody>
          <a:bodyPr wrap="square" lIns="0" tIns="0" rIns="0" bIns="0" rtlCol="0" anchor="t">
            <a:spAutoFit/>
          </a:bodyPr>
          <a:lstStyle/>
          <a:p>
            <a:pPr algn="l">
              <a:lnSpc>
                <a:spcPts val="3723"/>
              </a:lnSpc>
              <a:spcBef>
                <a:spcPct val="0"/>
              </a:spcBef>
            </a:pPr>
            <a:r>
              <a:rPr lang="en-US" sz="2659" b="1" dirty="0">
                <a:solidFill>
                  <a:srgbClr val="000000"/>
                </a:solidFill>
                <a:latin typeface="Poppins Bold"/>
                <a:ea typeface="Poppins Bold"/>
                <a:cs typeface="Poppins Bold"/>
                <a:sym typeface="Poppins Bold"/>
              </a:rPr>
              <a:t>3. </a:t>
            </a:r>
            <a:r>
              <a:rPr lang="en-US" sz="2659" b="1" dirty="0" err="1">
                <a:solidFill>
                  <a:srgbClr val="000000"/>
                </a:solidFill>
                <a:latin typeface="Poppins Bold"/>
                <a:ea typeface="Poppins Bold"/>
                <a:cs typeface="Poppins Bold"/>
                <a:sym typeface="Poppins Bold"/>
              </a:rPr>
              <a:t>Keamanan</a:t>
            </a:r>
            <a:r>
              <a:rPr lang="en-US" sz="2659" b="1" dirty="0">
                <a:solidFill>
                  <a:srgbClr val="000000"/>
                </a:solidFill>
                <a:latin typeface="Poppins Bold"/>
                <a:ea typeface="Poppins Bold"/>
                <a:cs typeface="Poppins Bold"/>
                <a:sym typeface="Poppins Bold"/>
              </a:rPr>
              <a:t> </a:t>
            </a:r>
            <a:r>
              <a:rPr lang="en-US" sz="2659" b="1" dirty="0" err="1">
                <a:solidFill>
                  <a:srgbClr val="000000"/>
                </a:solidFill>
                <a:latin typeface="Poppins Bold"/>
                <a:ea typeface="Poppins Bold"/>
                <a:cs typeface="Poppins Bold"/>
                <a:sym typeface="Poppins Bold"/>
              </a:rPr>
              <a:t>Siber</a:t>
            </a:r>
            <a:endParaRPr lang="en-US" sz="2659" b="1" dirty="0">
              <a:solidFill>
                <a:srgbClr val="000000"/>
              </a:solidFill>
              <a:latin typeface="Poppins Bold"/>
              <a:ea typeface="Poppins Bold"/>
              <a:cs typeface="Poppins Bold"/>
              <a:sym typeface="Poppins Bold"/>
            </a:endParaRPr>
          </a:p>
          <a:p>
            <a:pPr algn="l">
              <a:lnSpc>
                <a:spcPts val="3256"/>
              </a:lnSpc>
              <a:spcBef>
                <a:spcPct val="0"/>
              </a:spcBef>
            </a:pPr>
            <a:r>
              <a:rPr lang="en-US" sz="2326" dirty="0" err="1">
                <a:solidFill>
                  <a:srgbClr val="000000"/>
                </a:solidFill>
                <a:latin typeface="Poppins"/>
                <a:ea typeface="Poppins"/>
                <a:cs typeface="Poppins"/>
                <a:sym typeface="Poppins"/>
              </a:rPr>
              <a:t>Judul</a:t>
            </a:r>
            <a:r>
              <a:rPr lang="en-US" sz="2326" dirty="0">
                <a:solidFill>
                  <a:srgbClr val="000000"/>
                </a:solidFill>
                <a:latin typeface="Poppins"/>
                <a:ea typeface="Poppins"/>
                <a:cs typeface="Poppins"/>
                <a:sym typeface="Poppins"/>
              </a:rPr>
              <a:t> </a:t>
            </a:r>
            <a:r>
              <a:rPr lang="en-US" sz="2326" dirty="0" err="1">
                <a:solidFill>
                  <a:srgbClr val="000000"/>
                </a:solidFill>
                <a:latin typeface="Poppins"/>
                <a:ea typeface="Poppins"/>
                <a:cs typeface="Poppins"/>
                <a:sym typeface="Poppins"/>
              </a:rPr>
              <a:t>Penelitian</a:t>
            </a:r>
            <a:r>
              <a:rPr lang="en-US" sz="2326" dirty="0">
                <a:solidFill>
                  <a:srgbClr val="000000"/>
                </a:solidFill>
                <a:latin typeface="Poppins"/>
                <a:ea typeface="Poppins"/>
                <a:cs typeface="Poppins"/>
                <a:sym typeface="Poppins"/>
              </a:rPr>
              <a:t>:</a:t>
            </a:r>
          </a:p>
          <a:p>
            <a:pPr algn="l">
              <a:lnSpc>
                <a:spcPts val="3256"/>
              </a:lnSpc>
              <a:spcBef>
                <a:spcPct val="0"/>
              </a:spcBef>
            </a:pPr>
            <a:r>
              <a:rPr lang="en-US" sz="2326" dirty="0">
                <a:solidFill>
                  <a:srgbClr val="000000"/>
                </a:solidFill>
                <a:latin typeface="Poppins"/>
                <a:ea typeface="Poppins"/>
                <a:cs typeface="Poppins"/>
                <a:sym typeface="Poppins"/>
              </a:rPr>
              <a:t> </a:t>
            </a:r>
            <a:r>
              <a:rPr lang="en-US" sz="2326" i="1" dirty="0">
                <a:solidFill>
                  <a:srgbClr val="000000"/>
                </a:solidFill>
                <a:latin typeface="Poppins Italics"/>
                <a:ea typeface="Poppins Italics"/>
                <a:cs typeface="Poppins Italics"/>
                <a:sym typeface="Poppins Italics"/>
              </a:rPr>
              <a:t>"</a:t>
            </a:r>
            <a:r>
              <a:rPr lang="en-US" sz="2326" i="1" dirty="0" err="1">
                <a:solidFill>
                  <a:srgbClr val="000000"/>
                </a:solidFill>
                <a:latin typeface="Poppins Italics"/>
                <a:ea typeface="Poppins Italics"/>
                <a:cs typeface="Poppins Italics"/>
                <a:sym typeface="Poppins Italics"/>
              </a:rPr>
              <a:t>Analisis</a:t>
            </a:r>
            <a:r>
              <a:rPr lang="en-US" sz="2326" i="1" dirty="0">
                <a:solidFill>
                  <a:srgbClr val="000000"/>
                </a:solidFill>
                <a:latin typeface="Poppins Italics"/>
                <a:ea typeface="Poppins Italics"/>
                <a:cs typeface="Poppins Italics"/>
                <a:sym typeface="Poppins Italics"/>
              </a:rPr>
              <a:t> </a:t>
            </a:r>
            <a:r>
              <a:rPr lang="en-US" sz="2326" i="1" dirty="0" err="1">
                <a:solidFill>
                  <a:srgbClr val="000000"/>
                </a:solidFill>
                <a:latin typeface="Poppins Italics"/>
                <a:ea typeface="Poppins Italics"/>
                <a:cs typeface="Poppins Italics"/>
                <a:sym typeface="Poppins Italics"/>
              </a:rPr>
              <a:t>Keamanan</a:t>
            </a:r>
            <a:r>
              <a:rPr lang="en-US" sz="2326" i="1" dirty="0">
                <a:solidFill>
                  <a:srgbClr val="000000"/>
                </a:solidFill>
                <a:latin typeface="Poppins Italics"/>
                <a:ea typeface="Poppins Italics"/>
                <a:cs typeface="Poppins Italics"/>
                <a:sym typeface="Poppins Italics"/>
              </a:rPr>
              <a:t> </a:t>
            </a:r>
            <a:r>
              <a:rPr lang="en-US" sz="2326" i="1" dirty="0" err="1">
                <a:solidFill>
                  <a:srgbClr val="000000"/>
                </a:solidFill>
                <a:latin typeface="Poppins Italics"/>
                <a:ea typeface="Poppins Italics"/>
                <a:cs typeface="Poppins Italics"/>
                <a:sym typeface="Poppins Italics"/>
              </a:rPr>
              <a:t>Jaringan</a:t>
            </a:r>
            <a:r>
              <a:rPr lang="en-US" sz="2326" i="1" dirty="0">
                <a:solidFill>
                  <a:srgbClr val="000000"/>
                </a:solidFill>
                <a:latin typeface="Poppins Italics"/>
                <a:ea typeface="Poppins Italics"/>
                <a:cs typeface="Poppins Italics"/>
                <a:sym typeface="Poppins Italics"/>
              </a:rPr>
              <a:t> </a:t>
            </a:r>
            <a:r>
              <a:rPr lang="en-US" sz="2326" i="1" dirty="0" err="1">
                <a:solidFill>
                  <a:srgbClr val="000000"/>
                </a:solidFill>
                <a:latin typeface="Poppins Italics"/>
                <a:ea typeface="Poppins Italics"/>
                <a:cs typeface="Poppins Italics"/>
                <a:sym typeface="Poppins Italics"/>
              </a:rPr>
              <a:t>Menggunakan</a:t>
            </a:r>
            <a:r>
              <a:rPr lang="en-US" sz="2326" i="1" dirty="0">
                <a:solidFill>
                  <a:srgbClr val="000000"/>
                </a:solidFill>
                <a:latin typeface="Poppins Italics"/>
                <a:ea typeface="Poppins Italics"/>
                <a:cs typeface="Poppins Italics"/>
                <a:sym typeface="Poppins Italics"/>
              </a:rPr>
              <a:t> VPN dan Firewall Fortinet pada Lembaga Pendidikan XYZ"</a:t>
            </a: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81081" y="920322"/>
            <a:ext cx="5725839" cy="784626"/>
            <a:chOff x="0" y="0"/>
            <a:chExt cx="4705750" cy="644841"/>
          </a:xfrm>
        </p:grpSpPr>
        <p:sp>
          <p:nvSpPr>
            <p:cNvPr id="3" name="Freeform 3"/>
            <p:cNvSpPr/>
            <p:nvPr/>
          </p:nvSpPr>
          <p:spPr>
            <a:xfrm>
              <a:off x="0" y="0"/>
              <a:ext cx="4705750" cy="644841"/>
            </a:xfrm>
            <a:custGeom>
              <a:avLst/>
              <a:gdLst/>
              <a:ahLst/>
              <a:cxnLst/>
              <a:rect l="l" t="t" r="r" b="b"/>
              <a:pathLst>
                <a:path w="4705750" h="644841">
                  <a:moveTo>
                    <a:pt x="4705750" y="322420"/>
                  </a:moveTo>
                  <a:lnTo>
                    <a:pt x="4502550" y="644841"/>
                  </a:lnTo>
                  <a:lnTo>
                    <a:pt x="203200" y="644841"/>
                  </a:lnTo>
                  <a:lnTo>
                    <a:pt x="0" y="322420"/>
                  </a:lnTo>
                  <a:lnTo>
                    <a:pt x="203200" y="0"/>
                  </a:lnTo>
                  <a:lnTo>
                    <a:pt x="4502550" y="0"/>
                  </a:lnTo>
                  <a:lnTo>
                    <a:pt x="4705750" y="322420"/>
                  </a:lnTo>
                  <a:close/>
                </a:path>
              </a:pathLst>
            </a:custGeom>
            <a:solidFill>
              <a:srgbClr val="024A59"/>
            </a:solidFill>
          </p:spPr>
        </p:sp>
        <p:sp>
          <p:nvSpPr>
            <p:cNvPr id="4" name="TextBox 4"/>
            <p:cNvSpPr txBox="1"/>
            <p:nvPr/>
          </p:nvSpPr>
          <p:spPr>
            <a:xfrm>
              <a:off x="114300" y="-57150"/>
              <a:ext cx="4477150" cy="70199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6" name="Freeform 6"/>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7" name="Group 7"/>
          <p:cNvGrpSpPr/>
          <p:nvPr/>
        </p:nvGrpSpPr>
        <p:grpSpPr>
          <a:xfrm>
            <a:off x="3938494" y="9963150"/>
            <a:ext cx="16477376" cy="783580"/>
            <a:chOff x="0" y="0"/>
            <a:chExt cx="4339720" cy="206375"/>
          </a:xfrm>
        </p:grpSpPr>
        <p:sp>
          <p:nvSpPr>
            <p:cNvPr id="8" name="Freeform 8"/>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9" name="TextBox 9"/>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024868" y="9963150"/>
            <a:ext cx="7295490" cy="783580"/>
            <a:chOff x="0" y="0"/>
            <a:chExt cx="1921446" cy="206375"/>
          </a:xfrm>
        </p:grpSpPr>
        <p:sp>
          <p:nvSpPr>
            <p:cNvPr id="11" name="Freeform 11"/>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12" name="TextBox 12"/>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2507474" y="4760445"/>
            <a:ext cx="13087340" cy="3140962"/>
          </a:xfrm>
          <a:custGeom>
            <a:avLst/>
            <a:gdLst/>
            <a:ahLst/>
            <a:cxnLst/>
            <a:rect l="l" t="t" r="r" b="b"/>
            <a:pathLst>
              <a:path w="13087340" h="3140962">
                <a:moveTo>
                  <a:pt x="0" y="0"/>
                </a:moveTo>
                <a:lnTo>
                  <a:pt x="13087340" y="0"/>
                </a:lnTo>
                <a:lnTo>
                  <a:pt x="13087340" y="3140962"/>
                </a:lnTo>
                <a:lnTo>
                  <a:pt x="0" y="3140962"/>
                </a:lnTo>
                <a:lnTo>
                  <a:pt x="0" y="0"/>
                </a:lnTo>
                <a:close/>
              </a:path>
            </a:pathLst>
          </a:custGeom>
          <a:blipFill>
            <a:blip r:embed="rId4"/>
            <a:stretch>
              <a:fillRect/>
            </a:stretch>
          </a:blipFill>
        </p:spPr>
      </p:sp>
      <p:sp>
        <p:nvSpPr>
          <p:cNvPr id="14" name="TextBox 14"/>
          <p:cNvSpPr txBox="1"/>
          <p:nvPr/>
        </p:nvSpPr>
        <p:spPr>
          <a:xfrm>
            <a:off x="8061140" y="876300"/>
            <a:ext cx="2165720" cy="800073"/>
          </a:xfrm>
          <a:prstGeom prst="rect">
            <a:avLst/>
          </a:prstGeom>
        </p:spPr>
        <p:txBody>
          <a:bodyPr lIns="0" tIns="0" rIns="0" bIns="0" rtlCol="0" anchor="t">
            <a:spAutoFit/>
          </a:bodyPr>
          <a:lstStyle/>
          <a:p>
            <a:pPr algn="l">
              <a:lnSpc>
                <a:spcPts val="6299"/>
              </a:lnSpc>
              <a:spcBef>
                <a:spcPct val="0"/>
              </a:spcBef>
            </a:pPr>
            <a:r>
              <a:rPr lang="en-US" sz="4499" b="1">
                <a:solidFill>
                  <a:srgbClr val="FFFFFF"/>
                </a:solidFill>
                <a:latin typeface="Poppins Bold"/>
                <a:ea typeface="Poppins Bold"/>
                <a:cs typeface="Poppins Bold"/>
                <a:sym typeface="Poppins Bold"/>
              </a:rPr>
              <a:t>Contoh</a:t>
            </a:r>
          </a:p>
        </p:txBody>
      </p:sp>
      <p:sp>
        <p:nvSpPr>
          <p:cNvPr id="15" name="TextBox 15"/>
          <p:cNvSpPr txBox="1"/>
          <p:nvPr/>
        </p:nvSpPr>
        <p:spPr>
          <a:xfrm>
            <a:off x="1207432" y="2517273"/>
            <a:ext cx="14261168" cy="1173013"/>
          </a:xfrm>
          <a:prstGeom prst="rect">
            <a:avLst/>
          </a:prstGeom>
        </p:spPr>
        <p:txBody>
          <a:bodyPr wrap="square" lIns="0" tIns="0" rIns="0" bIns="0" rtlCol="0" anchor="t">
            <a:spAutoFit/>
          </a:bodyPr>
          <a:lstStyle/>
          <a:p>
            <a:pPr algn="l">
              <a:lnSpc>
                <a:spcPts val="3359"/>
              </a:lnSpc>
              <a:spcBef>
                <a:spcPct val="0"/>
              </a:spcBef>
            </a:pPr>
            <a:r>
              <a:rPr lang="en-US" sz="2400" b="1" dirty="0">
                <a:solidFill>
                  <a:srgbClr val="000000"/>
                </a:solidFill>
                <a:latin typeface="Poppins Bold"/>
                <a:ea typeface="Poppins Bold"/>
                <a:cs typeface="Poppins Bold"/>
                <a:sym typeface="Poppins Bold"/>
              </a:rPr>
              <a:t>4. E-Commerce dan Digital Marketing</a:t>
            </a:r>
          </a:p>
          <a:p>
            <a:pPr algn="l">
              <a:lnSpc>
                <a:spcPts val="2938"/>
              </a:lnSpc>
              <a:spcBef>
                <a:spcPct val="0"/>
              </a:spcBef>
            </a:pPr>
            <a:r>
              <a:rPr lang="en-US" sz="2400" dirty="0" err="1">
                <a:solidFill>
                  <a:srgbClr val="000000"/>
                </a:solidFill>
                <a:latin typeface="Poppins"/>
                <a:ea typeface="Poppins"/>
                <a:cs typeface="Poppins"/>
                <a:sym typeface="Poppins"/>
              </a:rPr>
              <a:t>Judul</a:t>
            </a:r>
            <a:r>
              <a:rPr lang="en-US" sz="2400" dirty="0">
                <a:solidFill>
                  <a:srgbClr val="000000"/>
                </a:solidFill>
                <a:latin typeface="Poppins"/>
                <a:ea typeface="Poppins"/>
                <a:cs typeface="Poppins"/>
                <a:sym typeface="Poppins"/>
              </a:rPr>
              <a:t> </a:t>
            </a:r>
            <a:r>
              <a:rPr lang="en-US" sz="2400" dirty="0" err="1">
                <a:solidFill>
                  <a:srgbClr val="000000"/>
                </a:solidFill>
                <a:latin typeface="Poppins"/>
                <a:ea typeface="Poppins"/>
                <a:cs typeface="Poppins"/>
                <a:sym typeface="Poppins"/>
              </a:rPr>
              <a:t>Penelitian</a:t>
            </a:r>
            <a:r>
              <a:rPr lang="en-US" sz="2400" dirty="0">
                <a:solidFill>
                  <a:srgbClr val="000000"/>
                </a:solidFill>
                <a:latin typeface="Poppins"/>
                <a:ea typeface="Poppins"/>
                <a:cs typeface="Poppins"/>
                <a:sym typeface="Poppins"/>
              </a:rPr>
              <a:t>:</a:t>
            </a:r>
          </a:p>
          <a:p>
            <a:pPr algn="l">
              <a:lnSpc>
                <a:spcPts val="2938"/>
              </a:lnSpc>
              <a:spcBef>
                <a:spcPct val="0"/>
              </a:spcBef>
            </a:pPr>
            <a:r>
              <a:rPr lang="en-US" sz="2400" dirty="0">
                <a:solidFill>
                  <a:srgbClr val="000000"/>
                </a:solidFill>
                <a:latin typeface="Poppins"/>
                <a:ea typeface="Poppins"/>
                <a:cs typeface="Poppins"/>
                <a:sym typeface="Poppins"/>
              </a:rPr>
              <a:t> </a:t>
            </a:r>
            <a:r>
              <a:rPr lang="en-US" sz="2400" i="1" dirty="0">
                <a:solidFill>
                  <a:srgbClr val="000000"/>
                </a:solidFill>
                <a:latin typeface="Poppins Italics"/>
                <a:ea typeface="Poppins Italics"/>
                <a:cs typeface="Poppins Italics"/>
                <a:sym typeface="Poppins Italics"/>
              </a:rPr>
              <a:t>"</a:t>
            </a:r>
            <a:r>
              <a:rPr lang="en-US" sz="2400" i="1" dirty="0" err="1">
                <a:solidFill>
                  <a:srgbClr val="000000"/>
                </a:solidFill>
                <a:latin typeface="Poppins Italics"/>
                <a:ea typeface="Poppins Italics"/>
                <a:cs typeface="Poppins Italics"/>
                <a:sym typeface="Poppins Italics"/>
              </a:rPr>
              <a:t>Analisis</a:t>
            </a:r>
            <a:r>
              <a:rPr lang="en-US" sz="2400" i="1" dirty="0">
                <a:solidFill>
                  <a:srgbClr val="000000"/>
                </a:solidFill>
                <a:latin typeface="Poppins Italics"/>
                <a:ea typeface="Poppins Italics"/>
                <a:cs typeface="Poppins Italics"/>
                <a:sym typeface="Poppins Italics"/>
              </a:rPr>
              <a:t> </a:t>
            </a:r>
            <a:r>
              <a:rPr lang="en-US" sz="2400" i="1" dirty="0" err="1">
                <a:solidFill>
                  <a:srgbClr val="000000"/>
                </a:solidFill>
                <a:latin typeface="Poppins Italics"/>
                <a:ea typeface="Poppins Italics"/>
                <a:cs typeface="Poppins Italics"/>
                <a:sym typeface="Poppins Italics"/>
              </a:rPr>
              <a:t>Efektivitas</a:t>
            </a:r>
            <a:r>
              <a:rPr lang="en-US" sz="2400" i="1" dirty="0">
                <a:solidFill>
                  <a:srgbClr val="000000"/>
                </a:solidFill>
                <a:latin typeface="Poppins Italics"/>
                <a:ea typeface="Poppins Italics"/>
                <a:cs typeface="Poppins Italics"/>
                <a:sym typeface="Poppins Italics"/>
              </a:rPr>
              <a:t> </a:t>
            </a:r>
            <a:r>
              <a:rPr lang="en-US" sz="2400" i="1" dirty="0" err="1">
                <a:solidFill>
                  <a:srgbClr val="000000"/>
                </a:solidFill>
                <a:latin typeface="Poppins Italics"/>
                <a:ea typeface="Poppins Italics"/>
                <a:cs typeface="Poppins Italics"/>
                <a:sym typeface="Poppins Italics"/>
              </a:rPr>
              <a:t>Iklan</a:t>
            </a:r>
            <a:r>
              <a:rPr lang="en-US" sz="2400" i="1" dirty="0">
                <a:solidFill>
                  <a:srgbClr val="000000"/>
                </a:solidFill>
                <a:latin typeface="Poppins Italics"/>
                <a:ea typeface="Poppins Italics"/>
                <a:cs typeface="Poppins Italics"/>
                <a:sym typeface="Poppins Italics"/>
              </a:rPr>
              <a:t> Google Ads </a:t>
            </a:r>
            <a:r>
              <a:rPr lang="en-US" sz="2400" i="1" dirty="0" err="1">
                <a:solidFill>
                  <a:srgbClr val="000000"/>
                </a:solidFill>
                <a:latin typeface="Poppins Italics"/>
                <a:ea typeface="Poppins Italics"/>
                <a:cs typeface="Poppins Italics"/>
                <a:sym typeface="Poppins Italics"/>
              </a:rPr>
              <a:t>terhadap</a:t>
            </a:r>
            <a:r>
              <a:rPr lang="en-US" sz="2400" i="1" dirty="0">
                <a:solidFill>
                  <a:srgbClr val="000000"/>
                </a:solidFill>
                <a:latin typeface="Poppins Italics"/>
                <a:ea typeface="Poppins Italics"/>
                <a:cs typeface="Poppins Italics"/>
                <a:sym typeface="Poppins Italics"/>
              </a:rPr>
              <a:t> </a:t>
            </a:r>
            <a:r>
              <a:rPr lang="en-US" sz="2400" i="1" dirty="0" err="1">
                <a:solidFill>
                  <a:srgbClr val="000000"/>
                </a:solidFill>
                <a:latin typeface="Poppins Italics"/>
                <a:ea typeface="Poppins Italics"/>
                <a:cs typeface="Poppins Italics"/>
                <a:sym typeface="Poppins Italics"/>
              </a:rPr>
              <a:t>Peningkatan</a:t>
            </a:r>
            <a:r>
              <a:rPr lang="en-US" sz="2400" i="1" dirty="0">
                <a:solidFill>
                  <a:srgbClr val="000000"/>
                </a:solidFill>
                <a:latin typeface="Poppins Italics"/>
                <a:ea typeface="Poppins Italics"/>
                <a:cs typeface="Poppins Italics"/>
                <a:sym typeface="Poppins Italics"/>
              </a:rPr>
              <a:t> </a:t>
            </a:r>
            <a:r>
              <a:rPr lang="en-US" sz="2400" i="1" dirty="0" err="1">
                <a:solidFill>
                  <a:srgbClr val="000000"/>
                </a:solidFill>
                <a:latin typeface="Poppins Italics"/>
                <a:ea typeface="Poppins Italics"/>
                <a:cs typeface="Poppins Italics"/>
                <a:sym typeface="Poppins Italics"/>
              </a:rPr>
              <a:t>Penjualan</a:t>
            </a:r>
            <a:r>
              <a:rPr lang="en-US" sz="2400" i="1" dirty="0">
                <a:solidFill>
                  <a:srgbClr val="000000"/>
                </a:solidFill>
                <a:latin typeface="Poppins Italics"/>
                <a:ea typeface="Poppins Italics"/>
                <a:cs typeface="Poppins Italics"/>
                <a:sym typeface="Poppins Italics"/>
              </a:rPr>
              <a:t> </a:t>
            </a:r>
            <a:r>
              <a:rPr lang="en-US" sz="2400" i="1" dirty="0" err="1">
                <a:solidFill>
                  <a:srgbClr val="000000"/>
                </a:solidFill>
                <a:latin typeface="Poppins Italics"/>
                <a:ea typeface="Poppins Italics"/>
                <a:cs typeface="Poppins Italics"/>
                <a:sym typeface="Poppins Italics"/>
              </a:rPr>
              <a:t>Produk</a:t>
            </a:r>
            <a:r>
              <a:rPr lang="en-US" sz="2400" i="1" dirty="0">
                <a:solidFill>
                  <a:srgbClr val="000000"/>
                </a:solidFill>
                <a:latin typeface="Poppins Italics"/>
                <a:ea typeface="Poppins Italics"/>
                <a:cs typeface="Poppins Italics"/>
                <a:sym typeface="Poppins Italics"/>
              </a:rPr>
              <a:t> Skincare XYZ"</a:t>
            </a:r>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81081" y="920322"/>
            <a:ext cx="5725839" cy="784626"/>
            <a:chOff x="0" y="0"/>
            <a:chExt cx="4705750" cy="644841"/>
          </a:xfrm>
        </p:grpSpPr>
        <p:sp>
          <p:nvSpPr>
            <p:cNvPr id="3" name="Freeform 3"/>
            <p:cNvSpPr/>
            <p:nvPr/>
          </p:nvSpPr>
          <p:spPr>
            <a:xfrm>
              <a:off x="0" y="0"/>
              <a:ext cx="4705750" cy="644841"/>
            </a:xfrm>
            <a:custGeom>
              <a:avLst/>
              <a:gdLst/>
              <a:ahLst/>
              <a:cxnLst/>
              <a:rect l="l" t="t" r="r" b="b"/>
              <a:pathLst>
                <a:path w="4705750" h="644841">
                  <a:moveTo>
                    <a:pt x="4705750" y="322420"/>
                  </a:moveTo>
                  <a:lnTo>
                    <a:pt x="4502550" y="644841"/>
                  </a:lnTo>
                  <a:lnTo>
                    <a:pt x="203200" y="644841"/>
                  </a:lnTo>
                  <a:lnTo>
                    <a:pt x="0" y="322420"/>
                  </a:lnTo>
                  <a:lnTo>
                    <a:pt x="203200" y="0"/>
                  </a:lnTo>
                  <a:lnTo>
                    <a:pt x="4502550" y="0"/>
                  </a:lnTo>
                  <a:lnTo>
                    <a:pt x="4705750" y="322420"/>
                  </a:lnTo>
                  <a:close/>
                </a:path>
              </a:pathLst>
            </a:custGeom>
            <a:solidFill>
              <a:srgbClr val="024A59"/>
            </a:solidFill>
          </p:spPr>
        </p:sp>
        <p:sp>
          <p:nvSpPr>
            <p:cNvPr id="4" name="TextBox 4"/>
            <p:cNvSpPr txBox="1"/>
            <p:nvPr/>
          </p:nvSpPr>
          <p:spPr>
            <a:xfrm>
              <a:off x="114300" y="-57150"/>
              <a:ext cx="4477150" cy="70199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6" name="Freeform 6"/>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7" name="Group 7"/>
          <p:cNvGrpSpPr/>
          <p:nvPr/>
        </p:nvGrpSpPr>
        <p:grpSpPr>
          <a:xfrm>
            <a:off x="3938494" y="9963150"/>
            <a:ext cx="16477376" cy="783580"/>
            <a:chOff x="0" y="0"/>
            <a:chExt cx="4339720" cy="206375"/>
          </a:xfrm>
        </p:grpSpPr>
        <p:sp>
          <p:nvSpPr>
            <p:cNvPr id="8" name="Freeform 8"/>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9" name="TextBox 9"/>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024868" y="9963150"/>
            <a:ext cx="7295490" cy="783580"/>
            <a:chOff x="0" y="0"/>
            <a:chExt cx="1921446" cy="206375"/>
          </a:xfrm>
        </p:grpSpPr>
        <p:sp>
          <p:nvSpPr>
            <p:cNvPr id="11" name="Freeform 11"/>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12" name="TextBox 12"/>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2667963" y="5069382"/>
            <a:ext cx="12952074" cy="3513250"/>
          </a:xfrm>
          <a:custGeom>
            <a:avLst/>
            <a:gdLst/>
            <a:ahLst/>
            <a:cxnLst/>
            <a:rect l="l" t="t" r="r" b="b"/>
            <a:pathLst>
              <a:path w="12952074" h="3513250">
                <a:moveTo>
                  <a:pt x="0" y="0"/>
                </a:moveTo>
                <a:lnTo>
                  <a:pt x="12952074" y="0"/>
                </a:lnTo>
                <a:lnTo>
                  <a:pt x="12952074" y="3513250"/>
                </a:lnTo>
                <a:lnTo>
                  <a:pt x="0" y="3513250"/>
                </a:lnTo>
                <a:lnTo>
                  <a:pt x="0" y="0"/>
                </a:lnTo>
                <a:close/>
              </a:path>
            </a:pathLst>
          </a:custGeom>
          <a:blipFill>
            <a:blip r:embed="rId4"/>
            <a:stretch>
              <a:fillRect/>
            </a:stretch>
          </a:blipFill>
        </p:spPr>
      </p:sp>
      <p:sp>
        <p:nvSpPr>
          <p:cNvPr id="14" name="TextBox 14"/>
          <p:cNvSpPr txBox="1"/>
          <p:nvPr/>
        </p:nvSpPr>
        <p:spPr>
          <a:xfrm>
            <a:off x="8061140" y="876300"/>
            <a:ext cx="2165720" cy="800073"/>
          </a:xfrm>
          <a:prstGeom prst="rect">
            <a:avLst/>
          </a:prstGeom>
        </p:spPr>
        <p:txBody>
          <a:bodyPr lIns="0" tIns="0" rIns="0" bIns="0" rtlCol="0" anchor="t">
            <a:spAutoFit/>
          </a:bodyPr>
          <a:lstStyle/>
          <a:p>
            <a:pPr algn="l">
              <a:lnSpc>
                <a:spcPts val="6299"/>
              </a:lnSpc>
              <a:spcBef>
                <a:spcPct val="0"/>
              </a:spcBef>
            </a:pPr>
            <a:r>
              <a:rPr lang="en-US" sz="4499" b="1">
                <a:solidFill>
                  <a:srgbClr val="FFFFFF"/>
                </a:solidFill>
                <a:latin typeface="Poppins Bold"/>
                <a:ea typeface="Poppins Bold"/>
                <a:cs typeface="Poppins Bold"/>
                <a:sym typeface="Poppins Bold"/>
              </a:rPr>
              <a:t>Contoh</a:t>
            </a:r>
          </a:p>
        </p:txBody>
      </p:sp>
      <p:sp>
        <p:nvSpPr>
          <p:cNvPr id="15" name="TextBox 15"/>
          <p:cNvSpPr txBox="1"/>
          <p:nvPr/>
        </p:nvSpPr>
        <p:spPr>
          <a:xfrm>
            <a:off x="1207432" y="2517273"/>
            <a:ext cx="14412605" cy="1272123"/>
          </a:xfrm>
          <a:prstGeom prst="rect">
            <a:avLst/>
          </a:prstGeom>
        </p:spPr>
        <p:txBody>
          <a:bodyPr wrap="square" lIns="0" tIns="0" rIns="0" bIns="0" rtlCol="0" anchor="t">
            <a:spAutoFit/>
          </a:bodyPr>
          <a:lstStyle/>
          <a:p>
            <a:pPr algn="l">
              <a:lnSpc>
                <a:spcPts val="3665"/>
              </a:lnSpc>
              <a:spcBef>
                <a:spcPct val="0"/>
              </a:spcBef>
            </a:pPr>
            <a:r>
              <a:rPr lang="en-US" sz="2618" b="1" dirty="0">
                <a:solidFill>
                  <a:srgbClr val="000000"/>
                </a:solidFill>
                <a:latin typeface="Poppins Bold"/>
                <a:ea typeface="Poppins Bold"/>
                <a:cs typeface="Poppins Bold"/>
                <a:sym typeface="Poppins Bold"/>
              </a:rPr>
              <a:t>5. </a:t>
            </a:r>
            <a:r>
              <a:rPr lang="en-US" sz="2618" b="1" dirty="0" err="1">
                <a:solidFill>
                  <a:srgbClr val="000000"/>
                </a:solidFill>
                <a:latin typeface="Poppins Bold"/>
                <a:ea typeface="Poppins Bold"/>
                <a:cs typeface="Poppins Bold"/>
                <a:sym typeface="Poppins Bold"/>
              </a:rPr>
              <a:t>Kolaborasi</a:t>
            </a:r>
            <a:r>
              <a:rPr lang="en-US" sz="2618" b="1" dirty="0">
                <a:solidFill>
                  <a:srgbClr val="000000"/>
                </a:solidFill>
                <a:latin typeface="Poppins Bold"/>
                <a:ea typeface="Poppins Bold"/>
                <a:cs typeface="Poppins Bold"/>
                <a:sym typeface="Poppins Bold"/>
              </a:rPr>
              <a:t> dan </a:t>
            </a:r>
            <a:r>
              <a:rPr lang="en-US" sz="2618" b="1" dirty="0" err="1">
                <a:solidFill>
                  <a:srgbClr val="000000"/>
                </a:solidFill>
                <a:latin typeface="Poppins Bold"/>
                <a:ea typeface="Poppins Bold"/>
                <a:cs typeface="Poppins Bold"/>
                <a:sym typeface="Poppins Bold"/>
              </a:rPr>
              <a:t>Produktivitas</a:t>
            </a:r>
            <a:endParaRPr lang="en-US" sz="2618" b="1" dirty="0">
              <a:solidFill>
                <a:srgbClr val="000000"/>
              </a:solidFill>
              <a:latin typeface="Poppins Bold"/>
              <a:ea typeface="Poppins Bold"/>
              <a:cs typeface="Poppins Bold"/>
              <a:sym typeface="Poppins Bold"/>
            </a:endParaRPr>
          </a:p>
          <a:p>
            <a:pPr algn="l">
              <a:lnSpc>
                <a:spcPts val="3205"/>
              </a:lnSpc>
              <a:spcBef>
                <a:spcPct val="0"/>
              </a:spcBef>
            </a:pPr>
            <a:r>
              <a:rPr lang="en-US" sz="2289" dirty="0" err="1">
                <a:solidFill>
                  <a:srgbClr val="000000"/>
                </a:solidFill>
                <a:latin typeface="Poppins"/>
                <a:ea typeface="Poppins"/>
                <a:cs typeface="Poppins"/>
                <a:sym typeface="Poppins"/>
              </a:rPr>
              <a:t>Judul</a:t>
            </a:r>
            <a:r>
              <a:rPr lang="en-US" sz="2289" dirty="0">
                <a:solidFill>
                  <a:srgbClr val="000000"/>
                </a:solidFill>
                <a:latin typeface="Poppins"/>
                <a:ea typeface="Poppins"/>
                <a:cs typeface="Poppins"/>
                <a:sym typeface="Poppins"/>
              </a:rPr>
              <a:t> </a:t>
            </a:r>
            <a:r>
              <a:rPr lang="en-US" sz="2289" dirty="0" err="1">
                <a:solidFill>
                  <a:srgbClr val="000000"/>
                </a:solidFill>
                <a:latin typeface="Poppins"/>
                <a:ea typeface="Poppins"/>
                <a:cs typeface="Poppins"/>
                <a:sym typeface="Poppins"/>
              </a:rPr>
              <a:t>Penelitian</a:t>
            </a:r>
            <a:r>
              <a:rPr lang="en-US" sz="2289" dirty="0">
                <a:solidFill>
                  <a:srgbClr val="000000"/>
                </a:solidFill>
                <a:latin typeface="Poppins"/>
                <a:ea typeface="Poppins"/>
                <a:cs typeface="Poppins"/>
                <a:sym typeface="Poppins"/>
              </a:rPr>
              <a:t>:</a:t>
            </a:r>
          </a:p>
          <a:p>
            <a:pPr algn="l">
              <a:lnSpc>
                <a:spcPts val="3205"/>
              </a:lnSpc>
              <a:spcBef>
                <a:spcPct val="0"/>
              </a:spcBef>
            </a:pPr>
            <a:r>
              <a:rPr lang="en-US" sz="2289" dirty="0">
                <a:solidFill>
                  <a:srgbClr val="000000"/>
                </a:solidFill>
                <a:latin typeface="Poppins"/>
                <a:ea typeface="Poppins"/>
                <a:cs typeface="Poppins"/>
                <a:sym typeface="Poppins"/>
              </a:rPr>
              <a:t> </a:t>
            </a:r>
            <a:r>
              <a:rPr lang="en-US" sz="2289" i="1" dirty="0">
                <a:solidFill>
                  <a:srgbClr val="000000"/>
                </a:solidFill>
                <a:latin typeface="Poppins Italics"/>
                <a:ea typeface="Poppins Italics"/>
                <a:cs typeface="Poppins Italics"/>
                <a:sym typeface="Poppins Italics"/>
              </a:rPr>
              <a:t>"</a:t>
            </a:r>
            <a:r>
              <a:rPr lang="en-US" sz="2289" i="1" dirty="0" err="1">
                <a:solidFill>
                  <a:srgbClr val="000000"/>
                </a:solidFill>
                <a:latin typeface="Poppins Italics"/>
                <a:ea typeface="Poppins Italics"/>
                <a:cs typeface="Poppins Italics"/>
                <a:sym typeface="Poppins Italics"/>
              </a:rPr>
              <a:t>Pengaruh</a:t>
            </a:r>
            <a:r>
              <a:rPr lang="en-US" sz="2289" i="1" dirty="0">
                <a:solidFill>
                  <a:srgbClr val="000000"/>
                </a:solidFill>
                <a:latin typeface="Poppins Italics"/>
                <a:ea typeface="Poppins Italics"/>
                <a:cs typeface="Poppins Italics"/>
                <a:sym typeface="Poppins Italics"/>
              </a:rPr>
              <a:t> </a:t>
            </a:r>
            <a:r>
              <a:rPr lang="en-US" sz="2289" i="1" dirty="0" err="1">
                <a:solidFill>
                  <a:srgbClr val="000000"/>
                </a:solidFill>
                <a:latin typeface="Poppins Italics"/>
                <a:ea typeface="Poppins Italics"/>
                <a:cs typeface="Poppins Italics"/>
                <a:sym typeface="Poppins Italics"/>
              </a:rPr>
              <a:t>Penggunaan</a:t>
            </a:r>
            <a:r>
              <a:rPr lang="en-US" sz="2289" i="1" dirty="0">
                <a:solidFill>
                  <a:srgbClr val="000000"/>
                </a:solidFill>
                <a:latin typeface="Poppins Italics"/>
                <a:ea typeface="Poppins Italics"/>
                <a:cs typeface="Poppins Italics"/>
                <a:sym typeface="Poppins Italics"/>
              </a:rPr>
              <a:t> Microsoft Teams </a:t>
            </a:r>
            <a:r>
              <a:rPr lang="en-US" sz="2289" i="1" dirty="0" err="1">
                <a:solidFill>
                  <a:srgbClr val="000000"/>
                </a:solidFill>
                <a:latin typeface="Poppins Italics"/>
                <a:ea typeface="Poppins Italics"/>
                <a:cs typeface="Poppins Italics"/>
                <a:sym typeface="Poppins Italics"/>
              </a:rPr>
              <a:t>terhadap</a:t>
            </a:r>
            <a:r>
              <a:rPr lang="en-US" sz="2289" i="1" dirty="0">
                <a:solidFill>
                  <a:srgbClr val="000000"/>
                </a:solidFill>
                <a:latin typeface="Poppins Italics"/>
                <a:ea typeface="Poppins Italics"/>
                <a:cs typeface="Poppins Italics"/>
                <a:sym typeface="Poppins Italics"/>
              </a:rPr>
              <a:t> </a:t>
            </a:r>
            <a:r>
              <a:rPr lang="en-US" sz="2289" i="1" dirty="0" err="1">
                <a:solidFill>
                  <a:srgbClr val="000000"/>
                </a:solidFill>
                <a:latin typeface="Poppins Italics"/>
                <a:ea typeface="Poppins Italics"/>
                <a:cs typeface="Poppins Italics"/>
                <a:sym typeface="Poppins Italics"/>
              </a:rPr>
              <a:t>Efisiensi</a:t>
            </a:r>
            <a:r>
              <a:rPr lang="en-US" sz="2289" i="1" dirty="0">
                <a:solidFill>
                  <a:srgbClr val="000000"/>
                </a:solidFill>
                <a:latin typeface="Poppins Italics"/>
                <a:ea typeface="Poppins Italics"/>
                <a:cs typeface="Poppins Italics"/>
                <a:sym typeface="Poppins Italics"/>
              </a:rPr>
              <a:t> </a:t>
            </a:r>
            <a:r>
              <a:rPr lang="en-US" sz="2289" i="1" dirty="0" err="1">
                <a:solidFill>
                  <a:srgbClr val="000000"/>
                </a:solidFill>
                <a:latin typeface="Poppins Italics"/>
                <a:ea typeface="Poppins Italics"/>
                <a:cs typeface="Poppins Italics"/>
                <a:sym typeface="Poppins Italics"/>
              </a:rPr>
              <a:t>Rapat</a:t>
            </a:r>
            <a:r>
              <a:rPr lang="en-US" sz="2289" i="1" dirty="0">
                <a:solidFill>
                  <a:srgbClr val="000000"/>
                </a:solidFill>
                <a:latin typeface="Poppins Italics"/>
                <a:ea typeface="Poppins Italics"/>
                <a:cs typeface="Poppins Italics"/>
                <a:sym typeface="Poppins Italics"/>
              </a:rPr>
              <a:t> Virtual di Masa </a:t>
            </a:r>
            <a:r>
              <a:rPr lang="en-US" sz="2289" i="1" dirty="0" err="1">
                <a:solidFill>
                  <a:srgbClr val="000000"/>
                </a:solidFill>
                <a:latin typeface="Poppins Italics"/>
                <a:ea typeface="Poppins Italics"/>
                <a:cs typeface="Poppins Italics"/>
                <a:sym typeface="Poppins Italics"/>
              </a:rPr>
              <a:t>Kerja</a:t>
            </a:r>
            <a:r>
              <a:rPr lang="en-US" sz="2289" i="1" dirty="0">
                <a:solidFill>
                  <a:srgbClr val="000000"/>
                </a:solidFill>
                <a:latin typeface="Poppins Italics"/>
                <a:ea typeface="Poppins Italics"/>
                <a:cs typeface="Poppins Italics"/>
                <a:sym typeface="Poppins Italics"/>
              </a:rPr>
              <a:t> Hybrid"</a:t>
            </a:r>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81081" y="920322"/>
            <a:ext cx="5725839" cy="784626"/>
            <a:chOff x="0" y="0"/>
            <a:chExt cx="4705750" cy="644841"/>
          </a:xfrm>
        </p:grpSpPr>
        <p:sp>
          <p:nvSpPr>
            <p:cNvPr id="3" name="Freeform 3"/>
            <p:cNvSpPr/>
            <p:nvPr/>
          </p:nvSpPr>
          <p:spPr>
            <a:xfrm>
              <a:off x="0" y="0"/>
              <a:ext cx="4705750" cy="644841"/>
            </a:xfrm>
            <a:custGeom>
              <a:avLst/>
              <a:gdLst/>
              <a:ahLst/>
              <a:cxnLst/>
              <a:rect l="l" t="t" r="r" b="b"/>
              <a:pathLst>
                <a:path w="4705750" h="644841">
                  <a:moveTo>
                    <a:pt x="4705750" y="322420"/>
                  </a:moveTo>
                  <a:lnTo>
                    <a:pt x="4502550" y="644841"/>
                  </a:lnTo>
                  <a:lnTo>
                    <a:pt x="203200" y="644841"/>
                  </a:lnTo>
                  <a:lnTo>
                    <a:pt x="0" y="322420"/>
                  </a:lnTo>
                  <a:lnTo>
                    <a:pt x="203200" y="0"/>
                  </a:lnTo>
                  <a:lnTo>
                    <a:pt x="4502550" y="0"/>
                  </a:lnTo>
                  <a:lnTo>
                    <a:pt x="4705750" y="322420"/>
                  </a:lnTo>
                  <a:close/>
                </a:path>
              </a:pathLst>
            </a:custGeom>
            <a:solidFill>
              <a:srgbClr val="024A59"/>
            </a:solidFill>
          </p:spPr>
        </p:sp>
        <p:sp>
          <p:nvSpPr>
            <p:cNvPr id="4" name="TextBox 4"/>
            <p:cNvSpPr txBox="1"/>
            <p:nvPr/>
          </p:nvSpPr>
          <p:spPr>
            <a:xfrm>
              <a:off x="114300" y="-57150"/>
              <a:ext cx="4477150" cy="701991"/>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8061140" y="876300"/>
            <a:ext cx="2165720" cy="800073"/>
          </a:xfrm>
          <a:prstGeom prst="rect">
            <a:avLst/>
          </a:prstGeom>
        </p:spPr>
        <p:txBody>
          <a:bodyPr lIns="0" tIns="0" rIns="0" bIns="0" rtlCol="0" anchor="t">
            <a:spAutoFit/>
          </a:bodyPr>
          <a:lstStyle/>
          <a:p>
            <a:pPr algn="l">
              <a:lnSpc>
                <a:spcPts val="6299"/>
              </a:lnSpc>
              <a:spcBef>
                <a:spcPct val="0"/>
              </a:spcBef>
            </a:pPr>
            <a:r>
              <a:rPr lang="en-US" sz="4499" b="1">
                <a:solidFill>
                  <a:srgbClr val="FFFFFF"/>
                </a:solidFill>
                <a:latin typeface="Poppins Bold"/>
                <a:ea typeface="Poppins Bold"/>
                <a:cs typeface="Poppins Bold"/>
                <a:sym typeface="Poppins Bold"/>
              </a:rPr>
              <a:t>Contoh</a:t>
            </a:r>
          </a:p>
        </p:txBody>
      </p:sp>
      <p:sp>
        <p:nvSpPr>
          <p:cNvPr id="6" name="TextBox 6"/>
          <p:cNvSpPr txBox="1"/>
          <p:nvPr/>
        </p:nvSpPr>
        <p:spPr>
          <a:xfrm>
            <a:off x="1167714" y="3484915"/>
            <a:ext cx="14749264" cy="3499486"/>
          </a:xfrm>
          <a:prstGeom prst="rect">
            <a:avLst/>
          </a:prstGeom>
        </p:spPr>
        <p:txBody>
          <a:bodyPr lIns="0" tIns="0" rIns="0" bIns="0" rtlCol="0" anchor="t">
            <a:spAutoFit/>
          </a:bodyPr>
          <a:lstStyle/>
          <a:p>
            <a:pPr marL="863593" lvl="1" indent="-431796" algn="just">
              <a:lnSpc>
                <a:spcPts val="5519"/>
              </a:lnSpc>
              <a:buFont typeface="Arial"/>
              <a:buChar char="•"/>
            </a:pPr>
            <a:r>
              <a:rPr lang="en-US" sz="3999">
                <a:solidFill>
                  <a:srgbClr val="000000"/>
                </a:solidFill>
                <a:latin typeface="Poppins"/>
                <a:ea typeface="Poppins"/>
                <a:cs typeface="Poppins"/>
                <a:sym typeface="Poppins"/>
              </a:rPr>
              <a:t>Topik: Implementasi Machine Learning dalam Analisis Data Pelanggan</a:t>
            </a:r>
          </a:p>
          <a:p>
            <a:pPr marL="863593" lvl="1" indent="-431796" algn="just">
              <a:lnSpc>
                <a:spcPts val="5519"/>
              </a:lnSpc>
              <a:buFont typeface="Arial"/>
              <a:buChar char="•"/>
            </a:pPr>
            <a:r>
              <a:rPr lang="en-US" sz="3999">
                <a:solidFill>
                  <a:srgbClr val="000000"/>
                </a:solidFill>
                <a:latin typeface="Poppins"/>
                <a:ea typeface="Poppins"/>
                <a:cs typeface="Poppins"/>
                <a:sym typeface="Poppins"/>
              </a:rPr>
              <a:t>Masalah terkait dengan perlunya pemanfaatan?</a:t>
            </a:r>
          </a:p>
          <a:p>
            <a:pPr marL="863593" lvl="1" indent="-431796" algn="just">
              <a:lnSpc>
                <a:spcPts val="5519"/>
              </a:lnSpc>
              <a:buFont typeface="Arial"/>
              <a:buChar char="•"/>
            </a:pPr>
            <a:r>
              <a:rPr lang="en-US" sz="3999">
                <a:solidFill>
                  <a:srgbClr val="000000"/>
                </a:solidFill>
                <a:latin typeface="Poppins"/>
                <a:ea typeface="Poppins"/>
                <a:cs typeface="Poppins"/>
                <a:sym typeface="Poppins"/>
              </a:rPr>
              <a:t>Tujuan?</a:t>
            </a:r>
          </a:p>
          <a:p>
            <a:pPr marL="863593" lvl="1" indent="-431796" algn="just">
              <a:lnSpc>
                <a:spcPts val="5519"/>
              </a:lnSpc>
              <a:buFont typeface="Arial"/>
              <a:buChar char="•"/>
            </a:pPr>
            <a:r>
              <a:rPr lang="en-US" sz="3999">
                <a:solidFill>
                  <a:srgbClr val="000000"/>
                </a:solidFill>
                <a:latin typeface="Poppins"/>
                <a:ea typeface="Poppins"/>
                <a:cs typeface="Poppins"/>
                <a:sym typeface="Poppins"/>
              </a:rPr>
              <a:t>Metode yang dapat digunakan ?</a:t>
            </a:r>
          </a:p>
        </p:txBody>
      </p:sp>
      <p:sp>
        <p:nvSpPr>
          <p:cNvPr id="7" name="Freeform 7"/>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8" name="Freeform 8"/>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9" name="Group 9"/>
          <p:cNvGrpSpPr/>
          <p:nvPr/>
        </p:nvGrpSpPr>
        <p:grpSpPr>
          <a:xfrm>
            <a:off x="3938494" y="9963150"/>
            <a:ext cx="16477376" cy="783580"/>
            <a:chOff x="0" y="0"/>
            <a:chExt cx="4339720" cy="206375"/>
          </a:xfrm>
        </p:grpSpPr>
        <p:sp>
          <p:nvSpPr>
            <p:cNvPr id="10" name="Freeform 10"/>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11" name="TextBox 11"/>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024868" y="9963150"/>
            <a:ext cx="7295490" cy="783580"/>
            <a:chOff x="0" y="0"/>
            <a:chExt cx="1921446" cy="206375"/>
          </a:xfrm>
        </p:grpSpPr>
        <p:sp>
          <p:nvSpPr>
            <p:cNvPr id="13" name="Freeform 13"/>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14" name="TextBox 14"/>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38494" y="757198"/>
            <a:ext cx="10617246" cy="1819299"/>
            <a:chOff x="0" y="0"/>
            <a:chExt cx="4858041" cy="832441"/>
          </a:xfrm>
        </p:grpSpPr>
        <p:sp>
          <p:nvSpPr>
            <p:cNvPr id="3" name="Freeform 3"/>
            <p:cNvSpPr/>
            <p:nvPr/>
          </p:nvSpPr>
          <p:spPr>
            <a:xfrm>
              <a:off x="0" y="0"/>
              <a:ext cx="4858041" cy="832441"/>
            </a:xfrm>
            <a:custGeom>
              <a:avLst/>
              <a:gdLst/>
              <a:ahLst/>
              <a:cxnLst/>
              <a:rect l="l" t="t" r="r" b="b"/>
              <a:pathLst>
                <a:path w="4858041" h="832441">
                  <a:moveTo>
                    <a:pt x="4858041" y="416220"/>
                  </a:moveTo>
                  <a:lnTo>
                    <a:pt x="4654841" y="832441"/>
                  </a:lnTo>
                  <a:lnTo>
                    <a:pt x="203200" y="832441"/>
                  </a:lnTo>
                  <a:lnTo>
                    <a:pt x="0" y="416220"/>
                  </a:lnTo>
                  <a:lnTo>
                    <a:pt x="203200" y="0"/>
                  </a:lnTo>
                  <a:lnTo>
                    <a:pt x="4654841" y="0"/>
                  </a:lnTo>
                  <a:lnTo>
                    <a:pt x="4858041" y="416220"/>
                  </a:lnTo>
                  <a:close/>
                </a:path>
              </a:pathLst>
            </a:custGeom>
            <a:solidFill>
              <a:srgbClr val="024A59"/>
            </a:solidFill>
          </p:spPr>
        </p:sp>
        <p:sp>
          <p:nvSpPr>
            <p:cNvPr id="4" name="TextBox 4"/>
            <p:cNvSpPr txBox="1"/>
            <p:nvPr/>
          </p:nvSpPr>
          <p:spPr>
            <a:xfrm>
              <a:off x="114300" y="-57150"/>
              <a:ext cx="4629441" cy="889591"/>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228809" y="1179169"/>
            <a:ext cx="10036616" cy="800073"/>
          </a:xfrm>
          <a:prstGeom prst="rect">
            <a:avLst/>
          </a:prstGeom>
        </p:spPr>
        <p:txBody>
          <a:bodyPr lIns="0" tIns="0" rIns="0" bIns="0" rtlCol="0" anchor="t">
            <a:spAutoFit/>
          </a:bodyPr>
          <a:lstStyle/>
          <a:p>
            <a:pPr algn="ctr">
              <a:lnSpc>
                <a:spcPts val="6299"/>
              </a:lnSpc>
              <a:spcBef>
                <a:spcPct val="0"/>
              </a:spcBef>
            </a:pPr>
            <a:r>
              <a:rPr lang="en-US" sz="4499" b="1">
                <a:solidFill>
                  <a:srgbClr val="FFFFFF"/>
                </a:solidFill>
                <a:latin typeface="Poppins Bold"/>
                <a:ea typeface="Poppins Bold"/>
                <a:cs typeface="Poppins Bold"/>
                <a:sym typeface="Poppins Bold"/>
              </a:rPr>
              <a:t>Contoh Judul PI</a:t>
            </a:r>
          </a:p>
        </p:txBody>
      </p:sp>
      <p:sp>
        <p:nvSpPr>
          <p:cNvPr id="6" name="TextBox 6"/>
          <p:cNvSpPr txBox="1"/>
          <p:nvPr/>
        </p:nvSpPr>
        <p:spPr>
          <a:xfrm>
            <a:off x="236838" y="2871750"/>
            <a:ext cx="17259300" cy="6641973"/>
          </a:xfrm>
          <a:prstGeom prst="rect">
            <a:avLst/>
          </a:prstGeom>
        </p:spPr>
        <p:txBody>
          <a:bodyPr lIns="0" tIns="0" rIns="0" bIns="0" rtlCol="0" anchor="t">
            <a:spAutoFit/>
          </a:bodyPr>
          <a:lstStyle/>
          <a:p>
            <a:pPr marL="690881" lvl="1" indent="-345440" algn="just">
              <a:lnSpc>
                <a:spcPts val="4416"/>
              </a:lnSpc>
              <a:buFont typeface="Arial"/>
              <a:buChar char="•"/>
            </a:pPr>
            <a:r>
              <a:rPr lang="en-US" sz="3200" b="1" dirty="0" err="1">
                <a:solidFill>
                  <a:srgbClr val="000000"/>
                </a:solidFill>
                <a:latin typeface="Poppins Bold"/>
                <a:ea typeface="Poppins Bold"/>
                <a:cs typeface="Poppins Bold"/>
                <a:sym typeface="Poppins Bold"/>
              </a:rPr>
              <a:t>Judul</a:t>
            </a:r>
            <a:r>
              <a:rPr lang="en-US" sz="3200" b="1" dirty="0">
                <a:solidFill>
                  <a:srgbClr val="000000"/>
                </a:solidFill>
                <a:latin typeface="Poppins Bold"/>
                <a:ea typeface="Poppins Bold"/>
                <a:cs typeface="Poppins Bold"/>
                <a:sym typeface="Poppins Bold"/>
              </a:rPr>
              <a:t>:</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Implementasi</a:t>
            </a:r>
            <a:r>
              <a:rPr lang="en-US" sz="3200" dirty="0">
                <a:solidFill>
                  <a:srgbClr val="000000"/>
                </a:solidFill>
                <a:latin typeface="Poppins"/>
                <a:ea typeface="Poppins"/>
                <a:cs typeface="Poppins"/>
                <a:sym typeface="Poppins"/>
              </a:rPr>
              <a:t> Machine Learning </a:t>
            </a:r>
            <a:r>
              <a:rPr lang="en-US" sz="3200" dirty="0" err="1">
                <a:solidFill>
                  <a:srgbClr val="000000"/>
                </a:solidFill>
                <a:latin typeface="Poppins"/>
                <a:ea typeface="Poppins"/>
                <a:cs typeface="Poppins"/>
                <a:sym typeface="Poppins"/>
              </a:rPr>
              <a:t>dalam</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Analisis</a:t>
            </a:r>
            <a:r>
              <a:rPr lang="en-US" sz="3200" dirty="0">
                <a:solidFill>
                  <a:srgbClr val="000000"/>
                </a:solidFill>
                <a:latin typeface="Poppins"/>
                <a:ea typeface="Poppins"/>
                <a:cs typeface="Poppins"/>
                <a:sym typeface="Poppins"/>
              </a:rPr>
              <a:t> Data </a:t>
            </a:r>
            <a:r>
              <a:rPr lang="en-US" sz="3200" dirty="0" err="1">
                <a:solidFill>
                  <a:srgbClr val="000000"/>
                </a:solidFill>
                <a:latin typeface="Poppins"/>
                <a:ea typeface="Poppins"/>
                <a:cs typeface="Poppins"/>
                <a:sym typeface="Poppins"/>
              </a:rPr>
              <a:t>Pelanggan</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Studi</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Kasus</a:t>
            </a:r>
            <a:r>
              <a:rPr lang="en-US" sz="3200" dirty="0">
                <a:solidFill>
                  <a:srgbClr val="000000"/>
                </a:solidFill>
                <a:latin typeface="Poppins"/>
                <a:ea typeface="Poppins"/>
                <a:cs typeface="Poppins"/>
                <a:sym typeface="Poppins"/>
              </a:rPr>
              <a:t> pada Platform E-commerce" </a:t>
            </a:r>
          </a:p>
          <a:p>
            <a:pPr algn="just">
              <a:lnSpc>
                <a:spcPts val="4416"/>
              </a:lnSpc>
            </a:pPr>
            <a:endParaRPr lang="en-US" sz="3200" dirty="0">
              <a:solidFill>
                <a:srgbClr val="000000"/>
              </a:solidFill>
              <a:latin typeface="Poppins"/>
              <a:ea typeface="Poppins"/>
              <a:cs typeface="Poppins"/>
              <a:sym typeface="Poppins"/>
            </a:endParaRPr>
          </a:p>
          <a:p>
            <a:pPr marL="690881" lvl="1" indent="-345440" algn="just">
              <a:lnSpc>
                <a:spcPts val="4416"/>
              </a:lnSpc>
              <a:buFont typeface="Arial"/>
              <a:buChar char="•"/>
            </a:pPr>
            <a:r>
              <a:rPr lang="en-US" sz="3200" b="1" dirty="0" err="1">
                <a:solidFill>
                  <a:srgbClr val="000000"/>
                </a:solidFill>
                <a:latin typeface="Poppins Bold"/>
                <a:ea typeface="Poppins Bold"/>
                <a:cs typeface="Poppins Bold"/>
                <a:sym typeface="Poppins Bold"/>
              </a:rPr>
              <a:t>Deskripsi</a:t>
            </a:r>
            <a:r>
              <a:rPr lang="en-US" sz="3200" b="1" dirty="0">
                <a:solidFill>
                  <a:srgbClr val="000000"/>
                </a:solidFill>
                <a:latin typeface="Poppins Bold"/>
                <a:ea typeface="Poppins Bold"/>
                <a:cs typeface="Poppins Bold"/>
                <a:sym typeface="Poppins Bold"/>
              </a:rPr>
              <a:t>:</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Penelitian</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ini</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mengeksplorasi</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implementasi</a:t>
            </a:r>
            <a:r>
              <a:rPr lang="en-US" sz="3200" dirty="0">
                <a:solidFill>
                  <a:srgbClr val="000000"/>
                </a:solidFill>
                <a:latin typeface="Poppins"/>
                <a:ea typeface="Poppins"/>
                <a:cs typeface="Poppins"/>
                <a:sym typeface="Poppins"/>
              </a:rPr>
              <a:t> machine learning </a:t>
            </a:r>
            <a:r>
              <a:rPr lang="en-US" sz="3200" dirty="0" err="1">
                <a:solidFill>
                  <a:srgbClr val="000000"/>
                </a:solidFill>
                <a:latin typeface="Poppins"/>
                <a:ea typeface="Poppins"/>
                <a:cs typeface="Poppins"/>
                <a:sym typeface="Poppins"/>
              </a:rPr>
              <a:t>dalam</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analisis</a:t>
            </a:r>
            <a:r>
              <a:rPr lang="en-US" sz="3200" dirty="0">
                <a:solidFill>
                  <a:srgbClr val="000000"/>
                </a:solidFill>
                <a:latin typeface="Poppins"/>
                <a:ea typeface="Poppins"/>
                <a:cs typeface="Poppins"/>
                <a:sym typeface="Poppins"/>
              </a:rPr>
              <a:t> data </a:t>
            </a:r>
            <a:r>
              <a:rPr lang="en-US" sz="3200" dirty="0" err="1">
                <a:solidFill>
                  <a:srgbClr val="000000"/>
                </a:solidFill>
                <a:latin typeface="Poppins"/>
                <a:ea typeface="Poppins"/>
                <a:cs typeface="Poppins"/>
                <a:sym typeface="Poppins"/>
              </a:rPr>
              <a:t>pelanggan</a:t>
            </a:r>
            <a:r>
              <a:rPr lang="en-US" sz="3200" dirty="0">
                <a:solidFill>
                  <a:srgbClr val="000000"/>
                </a:solidFill>
                <a:latin typeface="Poppins"/>
                <a:ea typeface="Poppins"/>
                <a:cs typeface="Poppins"/>
                <a:sym typeface="Poppins"/>
              </a:rPr>
              <a:t> pada platform e-commerce. </a:t>
            </a:r>
            <a:r>
              <a:rPr lang="en-US" sz="3200" dirty="0" err="1">
                <a:solidFill>
                  <a:srgbClr val="000000"/>
                </a:solidFill>
                <a:latin typeface="Poppins"/>
                <a:ea typeface="Poppins"/>
                <a:cs typeface="Poppins"/>
                <a:sym typeface="Poppins"/>
              </a:rPr>
              <a:t>Algoritma</a:t>
            </a:r>
            <a:r>
              <a:rPr lang="en-US" sz="3200" dirty="0">
                <a:solidFill>
                  <a:srgbClr val="000000"/>
                </a:solidFill>
                <a:latin typeface="Poppins"/>
                <a:ea typeface="Poppins"/>
                <a:cs typeface="Poppins"/>
                <a:sym typeface="Poppins"/>
              </a:rPr>
              <a:t> yang </a:t>
            </a:r>
            <a:r>
              <a:rPr lang="en-US" sz="3200" dirty="0" err="1">
                <a:solidFill>
                  <a:srgbClr val="000000"/>
                </a:solidFill>
                <a:latin typeface="Poppins"/>
                <a:ea typeface="Poppins"/>
                <a:cs typeface="Poppins"/>
                <a:sym typeface="Poppins"/>
              </a:rPr>
              <a:t>digunakan</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mencakup</a:t>
            </a:r>
            <a:r>
              <a:rPr lang="en-US" sz="3200" dirty="0">
                <a:solidFill>
                  <a:srgbClr val="000000"/>
                </a:solidFill>
                <a:latin typeface="Poppins"/>
                <a:ea typeface="Poppins"/>
                <a:cs typeface="Poppins"/>
                <a:sym typeface="Poppins"/>
              </a:rPr>
              <a:t> clustering, classification, dan reinforcement learning </a:t>
            </a:r>
            <a:r>
              <a:rPr lang="en-US" sz="3200" dirty="0" err="1">
                <a:solidFill>
                  <a:srgbClr val="000000"/>
                </a:solidFill>
                <a:latin typeface="Poppins"/>
                <a:ea typeface="Poppins"/>
                <a:cs typeface="Poppins"/>
                <a:sym typeface="Poppins"/>
              </a:rPr>
              <a:t>untuk</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meningkatkan</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rekomendasi</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produk</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mempersonalisasi</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pengalaman</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pengguna</a:t>
            </a:r>
            <a:r>
              <a:rPr lang="en-US" sz="3200" dirty="0">
                <a:solidFill>
                  <a:srgbClr val="000000"/>
                </a:solidFill>
                <a:latin typeface="Poppins"/>
                <a:ea typeface="Poppins"/>
                <a:cs typeface="Poppins"/>
                <a:sym typeface="Poppins"/>
              </a:rPr>
              <a:t>, dan </a:t>
            </a:r>
            <a:r>
              <a:rPr lang="en-US" sz="3200" dirty="0" err="1">
                <a:solidFill>
                  <a:srgbClr val="000000"/>
                </a:solidFill>
                <a:latin typeface="Poppins"/>
                <a:ea typeface="Poppins"/>
                <a:cs typeface="Poppins"/>
                <a:sym typeface="Poppins"/>
              </a:rPr>
              <a:t>meningkatkan</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penjualan</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Penelitian</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ini</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menunjukkan</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peningkatan</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relevansi</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rekomendasi</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produk</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sebesar</a:t>
            </a:r>
            <a:r>
              <a:rPr lang="en-US" sz="3200" dirty="0">
                <a:solidFill>
                  <a:srgbClr val="000000"/>
                </a:solidFill>
                <a:latin typeface="Poppins"/>
                <a:ea typeface="Poppins"/>
                <a:cs typeface="Poppins"/>
                <a:sym typeface="Poppins"/>
              </a:rPr>
              <a:t> 20% dan </a:t>
            </a:r>
            <a:r>
              <a:rPr lang="en-US" sz="3200" dirty="0" err="1">
                <a:solidFill>
                  <a:srgbClr val="000000"/>
                </a:solidFill>
                <a:latin typeface="Poppins"/>
                <a:ea typeface="Poppins"/>
                <a:cs typeface="Poppins"/>
                <a:sym typeface="Poppins"/>
              </a:rPr>
              <a:t>pengurangan</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waktu</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pemrosesan</a:t>
            </a:r>
            <a:r>
              <a:rPr lang="en-US" sz="3200" dirty="0">
                <a:solidFill>
                  <a:srgbClr val="000000"/>
                </a:solidFill>
                <a:latin typeface="Poppins"/>
                <a:ea typeface="Poppins"/>
                <a:cs typeface="Poppins"/>
                <a:sym typeface="Poppins"/>
              </a:rPr>
              <a:t> data </a:t>
            </a:r>
            <a:r>
              <a:rPr lang="en-US" sz="3200" dirty="0" err="1">
                <a:solidFill>
                  <a:srgbClr val="000000"/>
                </a:solidFill>
                <a:latin typeface="Poppins"/>
                <a:ea typeface="Poppins"/>
                <a:cs typeface="Poppins"/>
                <a:sym typeface="Poppins"/>
              </a:rPr>
              <a:t>hingga</a:t>
            </a:r>
            <a:r>
              <a:rPr lang="en-US" sz="3200" dirty="0">
                <a:solidFill>
                  <a:srgbClr val="000000"/>
                </a:solidFill>
                <a:latin typeface="Poppins"/>
                <a:ea typeface="Poppins"/>
                <a:cs typeface="Poppins"/>
                <a:sym typeface="Poppins"/>
              </a:rPr>
              <a:t> 35%, </a:t>
            </a:r>
            <a:r>
              <a:rPr lang="en-US" sz="3200" dirty="0" err="1">
                <a:solidFill>
                  <a:srgbClr val="000000"/>
                </a:solidFill>
                <a:latin typeface="Poppins"/>
                <a:ea typeface="Poppins"/>
                <a:cs typeface="Poppins"/>
                <a:sym typeface="Poppins"/>
              </a:rPr>
              <a:t>serta</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dampak</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positif</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terhadap</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kepuasan</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pelanggan</a:t>
            </a:r>
            <a:r>
              <a:rPr lang="en-US" sz="3200" dirty="0">
                <a:solidFill>
                  <a:srgbClr val="000000"/>
                </a:solidFill>
                <a:latin typeface="Poppins"/>
                <a:ea typeface="Poppins"/>
                <a:cs typeface="Poppins"/>
                <a:sym typeface="Poppins"/>
              </a:rPr>
              <a:t> dan </a:t>
            </a:r>
            <a:r>
              <a:rPr lang="en-US" sz="3200" dirty="0" err="1">
                <a:solidFill>
                  <a:srgbClr val="000000"/>
                </a:solidFill>
                <a:latin typeface="Poppins"/>
                <a:ea typeface="Poppins"/>
                <a:cs typeface="Poppins"/>
                <a:sym typeface="Poppins"/>
              </a:rPr>
              <a:t>konversi</a:t>
            </a:r>
            <a:r>
              <a:rPr lang="en-US" sz="3200" dirty="0">
                <a:solidFill>
                  <a:srgbClr val="000000"/>
                </a:solidFill>
                <a:latin typeface="Poppins"/>
                <a:ea typeface="Poppins"/>
                <a:cs typeface="Poppins"/>
                <a:sym typeface="Poppins"/>
              </a:rPr>
              <a:t> </a:t>
            </a:r>
            <a:r>
              <a:rPr lang="en-US" sz="3200" dirty="0" err="1">
                <a:solidFill>
                  <a:srgbClr val="000000"/>
                </a:solidFill>
                <a:latin typeface="Poppins"/>
                <a:ea typeface="Poppins"/>
                <a:cs typeface="Poppins"/>
                <a:sym typeface="Poppins"/>
              </a:rPr>
              <a:t>penjualan</a:t>
            </a:r>
            <a:r>
              <a:rPr lang="en-US" sz="3200" dirty="0">
                <a:solidFill>
                  <a:srgbClr val="000000"/>
                </a:solidFill>
                <a:latin typeface="Poppins"/>
                <a:ea typeface="Poppins"/>
                <a:cs typeface="Poppins"/>
                <a:sym typeface="Poppins"/>
              </a:rPr>
              <a:t>.</a:t>
            </a:r>
          </a:p>
          <a:p>
            <a:pPr algn="just">
              <a:lnSpc>
                <a:spcPts val="4416"/>
              </a:lnSpc>
            </a:pPr>
            <a:endParaRPr lang="en-US" sz="3200" dirty="0">
              <a:solidFill>
                <a:srgbClr val="000000"/>
              </a:solidFill>
              <a:latin typeface="Poppins"/>
              <a:ea typeface="Poppins"/>
              <a:cs typeface="Poppins"/>
              <a:sym typeface="Poppins"/>
            </a:endParaRPr>
          </a:p>
        </p:txBody>
      </p:sp>
      <p:sp>
        <p:nvSpPr>
          <p:cNvPr id="7" name="Freeform 7"/>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8" name="Freeform 8"/>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9" name="Group 9"/>
          <p:cNvGrpSpPr/>
          <p:nvPr/>
        </p:nvGrpSpPr>
        <p:grpSpPr>
          <a:xfrm>
            <a:off x="3938494" y="9963150"/>
            <a:ext cx="16477376" cy="783580"/>
            <a:chOff x="0" y="0"/>
            <a:chExt cx="4339720" cy="206375"/>
          </a:xfrm>
        </p:grpSpPr>
        <p:sp>
          <p:nvSpPr>
            <p:cNvPr id="10" name="Freeform 10"/>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11" name="TextBox 11"/>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024868" y="9963150"/>
            <a:ext cx="7295490" cy="783580"/>
            <a:chOff x="0" y="0"/>
            <a:chExt cx="1921446" cy="206375"/>
          </a:xfrm>
        </p:grpSpPr>
        <p:sp>
          <p:nvSpPr>
            <p:cNvPr id="13" name="Freeform 13"/>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14" name="TextBox 14"/>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34449" y="757198"/>
            <a:ext cx="8641507" cy="1819299"/>
            <a:chOff x="0" y="0"/>
            <a:chExt cx="3954019" cy="832441"/>
          </a:xfrm>
        </p:grpSpPr>
        <p:sp>
          <p:nvSpPr>
            <p:cNvPr id="3" name="Freeform 3"/>
            <p:cNvSpPr/>
            <p:nvPr/>
          </p:nvSpPr>
          <p:spPr>
            <a:xfrm>
              <a:off x="0" y="0"/>
              <a:ext cx="3954019" cy="832441"/>
            </a:xfrm>
            <a:custGeom>
              <a:avLst/>
              <a:gdLst/>
              <a:ahLst/>
              <a:cxnLst/>
              <a:rect l="l" t="t" r="r" b="b"/>
              <a:pathLst>
                <a:path w="3954019" h="832441">
                  <a:moveTo>
                    <a:pt x="3954019" y="416220"/>
                  </a:moveTo>
                  <a:lnTo>
                    <a:pt x="3750819" y="832441"/>
                  </a:lnTo>
                  <a:lnTo>
                    <a:pt x="203200" y="832441"/>
                  </a:lnTo>
                  <a:lnTo>
                    <a:pt x="0" y="416220"/>
                  </a:lnTo>
                  <a:lnTo>
                    <a:pt x="203200" y="0"/>
                  </a:lnTo>
                  <a:lnTo>
                    <a:pt x="3750819" y="0"/>
                  </a:lnTo>
                  <a:lnTo>
                    <a:pt x="3954019" y="416220"/>
                  </a:lnTo>
                  <a:close/>
                </a:path>
              </a:pathLst>
            </a:custGeom>
            <a:solidFill>
              <a:srgbClr val="024A59"/>
            </a:solidFill>
          </p:spPr>
        </p:sp>
        <p:sp>
          <p:nvSpPr>
            <p:cNvPr id="4" name="TextBox 4"/>
            <p:cNvSpPr txBox="1"/>
            <p:nvPr/>
          </p:nvSpPr>
          <p:spPr>
            <a:xfrm>
              <a:off x="114300" y="-57150"/>
              <a:ext cx="3725419" cy="889591"/>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958287" y="2970540"/>
            <a:ext cx="16371427" cy="6826984"/>
          </a:xfrm>
          <a:prstGeom prst="rect">
            <a:avLst/>
          </a:prstGeom>
        </p:spPr>
        <p:txBody>
          <a:bodyPr lIns="0" tIns="0" rIns="0" bIns="0" rtlCol="0" anchor="t">
            <a:spAutoFit/>
          </a:bodyPr>
          <a:lstStyle/>
          <a:p>
            <a:pPr marL="652762" lvl="1" indent="-326381" algn="just">
              <a:lnSpc>
                <a:spcPts val="4172"/>
              </a:lnSpc>
              <a:buFont typeface="Arial"/>
              <a:buChar char="•"/>
            </a:pPr>
            <a:r>
              <a:rPr lang="en-US" sz="3023" b="1">
                <a:solidFill>
                  <a:srgbClr val="000000"/>
                </a:solidFill>
                <a:latin typeface="Poppins Bold"/>
                <a:ea typeface="Poppins Bold"/>
                <a:cs typeface="Poppins Bold"/>
                <a:sym typeface="Poppins Bold"/>
              </a:rPr>
              <a:t>Kompleksitas Data:</a:t>
            </a:r>
          </a:p>
          <a:p>
            <a:pPr marL="1305524" lvl="2" indent="-435175" algn="just">
              <a:lnSpc>
                <a:spcPts val="4172"/>
              </a:lnSpc>
              <a:buFont typeface="Arial"/>
              <a:buChar char="⚬"/>
            </a:pPr>
            <a:r>
              <a:rPr lang="en-US" sz="3023">
                <a:solidFill>
                  <a:srgbClr val="000000"/>
                </a:solidFill>
                <a:latin typeface="Poppins"/>
                <a:ea typeface="Poppins"/>
                <a:cs typeface="Poppins"/>
                <a:sym typeface="Poppins"/>
              </a:rPr>
              <a:t>Data pelanggan yang besar dan beragam (terstruktur dan tidak terstruktur) menyulitkan analisis menggunakan teknik tradisional.</a:t>
            </a:r>
          </a:p>
          <a:p>
            <a:pPr marL="1305524" lvl="2" indent="-435175" algn="just">
              <a:lnSpc>
                <a:spcPts val="4172"/>
              </a:lnSpc>
              <a:buFont typeface="Arial"/>
              <a:buChar char="⚬"/>
            </a:pPr>
            <a:r>
              <a:rPr lang="en-US" sz="3023">
                <a:solidFill>
                  <a:srgbClr val="000000"/>
                </a:solidFill>
                <a:latin typeface="Poppins"/>
                <a:ea typeface="Poppins"/>
                <a:cs typeface="Poppins"/>
                <a:sym typeface="Poppins"/>
              </a:rPr>
              <a:t>Melibatkan riwayat transaksi, klik, ulasan produk, dan interaksi media sosial.</a:t>
            </a:r>
          </a:p>
          <a:p>
            <a:pPr marL="652762" lvl="1" indent="-326381" algn="just">
              <a:lnSpc>
                <a:spcPts val="4172"/>
              </a:lnSpc>
              <a:buFont typeface="Arial"/>
              <a:buChar char="•"/>
            </a:pPr>
            <a:r>
              <a:rPr lang="en-US" sz="3023" b="1">
                <a:solidFill>
                  <a:srgbClr val="000000"/>
                </a:solidFill>
                <a:latin typeface="Poppins Bold"/>
                <a:ea typeface="Poppins Bold"/>
                <a:cs typeface="Poppins Bold"/>
                <a:sym typeface="Poppins Bold"/>
              </a:rPr>
              <a:t>Skalabilitas:</a:t>
            </a:r>
          </a:p>
          <a:p>
            <a:pPr marL="1305524" lvl="2" indent="-435175" algn="just">
              <a:lnSpc>
                <a:spcPts val="4172"/>
              </a:lnSpc>
              <a:buFont typeface="Arial"/>
              <a:buChar char="⚬"/>
            </a:pPr>
            <a:r>
              <a:rPr lang="en-US" sz="3023">
                <a:solidFill>
                  <a:srgbClr val="000000"/>
                </a:solidFill>
                <a:latin typeface="Poppins"/>
                <a:ea typeface="Poppins"/>
                <a:cs typeface="Poppins"/>
                <a:sym typeface="Poppins"/>
              </a:rPr>
              <a:t>Tantangan dalam mengolah data pelanggan dalam waktu nyata seiring pertumbuhan data yang terus meningkat.</a:t>
            </a:r>
          </a:p>
          <a:p>
            <a:pPr marL="1305524" lvl="2" indent="-435175" algn="just">
              <a:lnSpc>
                <a:spcPts val="4172"/>
              </a:lnSpc>
              <a:buFont typeface="Arial"/>
              <a:buChar char="⚬"/>
            </a:pPr>
            <a:r>
              <a:rPr lang="en-US" sz="3023">
                <a:solidFill>
                  <a:srgbClr val="000000"/>
                </a:solidFill>
                <a:latin typeface="Poppins"/>
                <a:ea typeface="Poppins"/>
                <a:cs typeface="Poppins"/>
                <a:sym typeface="Poppins"/>
              </a:rPr>
              <a:t>Sistem harus dapat menangani volume data besar tanpa penurunan kinerja.</a:t>
            </a:r>
          </a:p>
          <a:p>
            <a:pPr marL="652762" lvl="1" indent="-326381" algn="just">
              <a:lnSpc>
                <a:spcPts val="4172"/>
              </a:lnSpc>
              <a:buFont typeface="Arial"/>
              <a:buChar char="•"/>
            </a:pPr>
            <a:r>
              <a:rPr lang="en-US" sz="3023" b="1">
                <a:solidFill>
                  <a:srgbClr val="000000"/>
                </a:solidFill>
                <a:latin typeface="Poppins Bold"/>
                <a:ea typeface="Poppins Bold"/>
                <a:cs typeface="Poppins Bold"/>
                <a:sym typeface="Poppins Bold"/>
              </a:rPr>
              <a:t>Privasi Data:</a:t>
            </a:r>
          </a:p>
          <a:p>
            <a:pPr marL="1305524" lvl="2" indent="-435175" algn="just">
              <a:lnSpc>
                <a:spcPts val="4172"/>
              </a:lnSpc>
              <a:buFont typeface="Arial"/>
              <a:buChar char="⚬"/>
            </a:pPr>
            <a:r>
              <a:rPr lang="en-US" sz="3023">
                <a:solidFill>
                  <a:srgbClr val="000000"/>
                </a:solidFill>
                <a:latin typeface="Poppins"/>
                <a:ea typeface="Poppins"/>
                <a:cs typeface="Poppins"/>
                <a:sym typeface="Poppins"/>
              </a:rPr>
              <a:t>Perlindungan privasi data pelanggan yang sensitif.</a:t>
            </a:r>
          </a:p>
          <a:p>
            <a:pPr marL="1305524" lvl="2" indent="-435175" algn="just">
              <a:lnSpc>
                <a:spcPts val="4172"/>
              </a:lnSpc>
              <a:buFont typeface="Arial"/>
              <a:buChar char="⚬"/>
            </a:pPr>
            <a:r>
              <a:rPr lang="en-US" sz="3023">
                <a:solidFill>
                  <a:srgbClr val="000000"/>
                </a:solidFill>
                <a:latin typeface="Poppins"/>
                <a:ea typeface="Poppins"/>
                <a:cs typeface="Poppins"/>
                <a:sym typeface="Poppins"/>
              </a:rPr>
              <a:t>Penggunaan teknik seperti enkripsi dan privasi diferensial untuk menghindari kebocoran informasi pribadi.</a:t>
            </a:r>
          </a:p>
          <a:p>
            <a:pPr algn="just">
              <a:lnSpc>
                <a:spcPts val="4172"/>
              </a:lnSpc>
            </a:pPr>
            <a:endParaRPr lang="en-US" sz="3023">
              <a:solidFill>
                <a:srgbClr val="000000"/>
              </a:solidFill>
              <a:latin typeface="Poppins"/>
              <a:ea typeface="Poppins"/>
              <a:cs typeface="Poppins"/>
              <a:sym typeface="Poppins"/>
            </a:endParaRPr>
          </a:p>
        </p:txBody>
      </p:sp>
      <p:sp>
        <p:nvSpPr>
          <p:cNvPr id="6" name="Freeform 6"/>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7" name="Freeform 7"/>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8" name="Group 8"/>
          <p:cNvGrpSpPr/>
          <p:nvPr/>
        </p:nvGrpSpPr>
        <p:grpSpPr>
          <a:xfrm>
            <a:off x="3938494" y="9963150"/>
            <a:ext cx="16477376" cy="783580"/>
            <a:chOff x="0" y="0"/>
            <a:chExt cx="4339720" cy="206375"/>
          </a:xfrm>
        </p:grpSpPr>
        <p:sp>
          <p:nvSpPr>
            <p:cNvPr id="9" name="Freeform 9"/>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10" name="TextBox 10"/>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24868" y="9963150"/>
            <a:ext cx="7295490" cy="783580"/>
            <a:chOff x="0" y="0"/>
            <a:chExt cx="1921446" cy="206375"/>
          </a:xfrm>
        </p:grpSpPr>
        <p:sp>
          <p:nvSpPr>
            <p:cNvPr id="12" name="Freeform 12"/>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13" name="TextBox 13"/>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5270687" y="740411"/>
            <a:ext cx="7969032" cy="1738573"/>
          </a:xfrm>
          <a:prstGeom prst="rect">
            <a:avLst/>
          </a:prstGeom>
        </p:spPr>
        <p:txBody>
          <a:bodyPr lIns="0" tIns="0" rIns="0" bIns="0" rtlCol="0" anchor="t">
            <a:spAutoFit/>
          </a:bodyPr>
          <a:lstStyle/>
          <a:p>
            <a:pPr algn="ctr">
              <a:lnSpc>
                <a:spcPts val="5154"/>
              </a:lnSpc>
            </a:pPr>
            <a:r>
              <a:rPr lang="en-US" sz="3681" b="1">
                <a:solidFill>
                  <a:srgbClr val="FFFFFF"/>
                </a:solidFill>
                <a:latin typeface="Poppins Bold"/>
                <a:ea typeface="Poppins Bold"/>
                <a:cs typeface="Poppins Bold"/>
                <a:sym typeface="Poppins Bold"/>
              </a:rPr>
              <a:t>Masalah terkait dengan </a:t>
            </a:r>
          </a:p>
          <a:p>
            <a:pPr algn="ctr">
              <a:lnSpc>
                <a:spcPts val="3902"/>
              </a:lnSpc>
            </a:pPr>
            <a:r>
              <a:rPr lang="en-US" sz="3681" b="1">
                <a:solidFill>
                  <a:srgbClr val="FFFFFF"/>
                </a:solidFill>
                <a:latin typeface="Poppins Bold"/>
                <a:ea typeface="Poppins Bold"/>
                <a:cs typeface="Poppins Bold"/>
                <a:sym typeface="Poppins Bold"/>
              </a:rPr>
              <a:t>implementasi ML data pelanggan ?</a:t>
            </a: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34449" y="757198"/>
            <a:ext cx="8641507" cy="1819299"/>
            <a:chOff x="0" y="0"/>
            <a:chExt cx="3954019" cy="832441"/>
          </a:xfrm>
        </p:grpSpPr>
        <p:sp>
          <p:nvSpPr>
            <p:cNvPr id="3" name="Freeform 3"/>
            <p:cNvSpPr/>
            <p:nvPr/>
          </p:nvSpPr>
          <p:spPr>
            <a:xfrm>
              <a:off x="0" y="0"/>
              <a:ext cx="3954019" cy="832441"/>
            </a:xfrm>
            <a:custGeom>
              <a:avLst/>
              <a:gdLst/>
              <a:ahLst/>
              <a:cxnLst/>
              <a:rect l="l" t="t" r="r" b="b"/>
              <a:pathLst>
                <a:path w="3954019" h="832441">
                  <a:moveTo>
                    <a:pt x="3954019" y="416220"/>
                  </a:moveTo>
                  <a:lnTo>
                    <a:pt x="3750819" y="832441"/>
                  </a:lnTo>
                  <a:lnTo>
                    <a:pt x="203200" y="832441"/>
                  </a:lnTo>
                  <a:lnTo>
                    <a:pt x="0" y="416220"/>
                  </a:lnTo>
                  <a:lnTo>
                    <a:pt x="203200" y="0"/>
                  </a:lnTo>
                  <a:lnTo>
                    <a:pt x="3750819" y="0"/>
                  </a:lnTo>
                  <a:lnTo>
                    <a:pt x="3954019" y="416220"/>
                  </a:lnTo>
                  <a:close/>
                </a:path>
              </a:pathLst>
            </a:custGeom>
            <a:solidFill>
              <a:srgbClr val="024A59"/>
            </a:solidFill>
          </p:spPr>
        </p:sp>
        <p:sp>
          <p:nvSpPr>
            <p:cNvPr id="4" name="TextBox 4"/>
            <p:cNvSpPr txBox="1"/>
            <p:nvPr/>
          </p:nvSpPr>
          <p:spPr>
            <a:xfrm>
              <a:off x="114300" y="-57150"/>
              <a:ext cx="3725419" cy="889591"/>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335610" y="3328004"/>
            <a:ext cx="15616781" cy="6303109"/>
          </a:xfrm>
          <a:prstGeom prst="rect">
            <a:avLst/>
          </a:prstGeom>
        </p:spPr>
        <p:txBody>
          <a:bodyPr lIns="0" tIns="0" rIns="0" bIns="0" rtlCol="0" anchor="t">
            <a:spAutoFit/>
          </a:bodyPr>
          <a:lstStyle/>
          <a:p>
            <a:pPr marL="652762" lvl="1" indent="-326381" algn="just">
              <a:lnSpc>
                <a:spcPts val="4172"/>
              </a:lnSpc>
              <a:buFont typeface="Arial"/>
              <a:buChar char="•"/>
            </a:pPr>
            <a:r>
              <a:rPr lang="en-US" sz="3023" b="1">
                <a:solidFill>
                  <a:srgbClr val="000000"/>
                </a:solidFill>
                <a:latin typeface="Poppins Bold"/>
                <a:ea typeface="Poppins Bold"/>
                <a:cs typeface="Poppins Bold"/>
                <a:sym typeface="Poppins Bold"/>
              </a:rPr>
              <a:t>Kualitas Data:</a:t>
            </a:r>
          </a:p>
          <a:p>
            <a:pPr marL="1305524" lvl="2" indent="-435175" algn="just">
              <a:lnSpc>
                <a:spcPts val="4172"/>
              </a:lnSpc>
              <a:buFont typeface="Arial"/>
              <a:buChar char="⚬"/>
            </a:pPr>
            <a:r>
              <a:rPr lang="en-US" sz="3023">
                <a:solidFill>
                  <a:srgbClr val="000000"/>
                </a:solidFill>
                <a:latin typeface="Poppins"/>
                <a:ea typeface="Poppins"/>
                <a:cs typeface="Poppins"/>
                <a:sym typeface="Poppins"/>
              </a:rPr>
              <a:t>Masalah kualitas data seperti data hilang atau tidak konsisten.</a:t>
            </a:r>
          </a:p>
          <a:p>
            <a:pPr marL="1305524" lvl="2" indent="-435175" algn="just">
              <a:lnSpc>
                <a:spcPts val="4172"/>
              </a:lnSpc>
              <a:buFont typeface="Arial"/>
              <a:buChar char="⚬"/>
            </a:pPr>
            <a:r>
              <a:rPr lang="en-US" sz="3023">
                <a:solidFill>
                  <a:srgbClr val="000000"/>
                </a:solidFill>
                <a:latin typeface="Poppins"/>
                <a:ea typeface="Poppins"/>
                <a:cs typeface="Poppins"/>
                <a:sym typeface="Poppins"/>
              </a:rPr>
              <a:t>Diperlukan normalisasi dan imputasi untuk memastikan data yang akurat.</a:t>
            </a:r>
          </a:p>
          <a:p>
            <a:pPr marL="652762" lvl="1" indent="-326381" algn="just">
              <a:lnSpc>
                <a:spcPts val="4172"/>
              </a:lnSpc>
              <a:buFont typeface="Arial"/>
              <a:buChar char="•"/>
            </a:pPr>
            <a:r>
              <a:rPr lang="en-US" sz="3023" b="1">
                <a:solidFill>
                  <a:srgbClr val="000000"/>
                </a:solidFill>
                <a:latin typeface="Poppins Bold"/>
                <a:ea typeface="Poppins Bold"/>
                <a:cs typeface="Poppins Bold"/>
                <a:sym typeface="Poppins Bold"/>
              </a:rPr>
              <a:t>Pemilihan Algoritma yang Tepat:</a:t>
            </a:r>
          </a:p>
          <a:p>
            <a:pPr marL="1305524" lvl="2" indent="-435175" algn="just">
              <a:lnSpc>
                <a:spcPts val="4172"/>
              </a:lnSpc>
              <a:buFont typeface="Arial"/>
              <a:buChar char="⚬"/>
            </a:pPr>
            <a:r>
              <a:rPr lang="en-US" sz="3023">
                <a:solidFill>
                  <a:srgbClr val="000000"/>
                </a:solidFill>
                <a:latin typeface="Poppins"/>
                <a:ea typeface="Poppins"/>
                <a:cs typeface="Poppins"/>
                <a:sym typeface="Poppins"/>
              </a:rPr>
              <a:t>Pemilihan algoritma machine learning yang sesuai (clustering, classification, reinforcement learning) untuk meningkatkan rekomendasi dan pengalaman pengguna.</a:t>
            </a:r>
          </a:p>
          <a:p>
            <a:pPr marL="652762" lvl="1" indent="-326381" algn="just">
              <a:lnSpc>
                <a:spcPts val="4172"/>
              </a:lnSpc>
              <a:buFont typeface="Arial"/>
              <a:buChar char="•"/>
            </a:pPr>
            <a:r>
              <a:rPr lang="en-US" sz="3023" b="1">
                <a:solidFill>
                  <a:srgbClr val="000000"/>
                </a:solidFill>
                <a:latin typeface="Poppins Bold"/>
                <a:ea typeface="Poppins Bold"/>
                <a:cs typeface="Poppins Bold"/>
                <a:sym typeface="Poppins Bold"/>
              </a:rPr>
              <a:t>Evaluasi Model yang Tepat:</a:t>
            </a:r>
          </a:p>
          <a:p>
            <a:pPr marL="1305524" lvl="2" indent="-435175" algn="just">
              <a:lnSpc>
                <a:spcPts val="4172"/>
              </a:lnSpc>
              <a:buFont typeface="Arial"/>
              <a:buChar char="⚬"/>
            </a:pPr>
            <a:r>
              <a:rPr lang="en-US" sz="3023">
                <a:solidFill>
                  <a:srgbClr val="000000"/>
                </a:solidFill>
                <a:latin typeface="Poppins"/>
                <a:ea typeface="Poppins"/>
                <a:cs typeface="Poppins"/>
                <a:sym typeface="Poppins"/>
              </a:rPr>
              <a:t>Tantangan dalam mengevaluasi model machine learning menggunakan metrik yang tepat (akuras, precision, recall, F1-score) untuk memastikan hasil yang relevan.</a:t>
            </a:r>
          </a:p>
          <a:p>
            <a:pPr algn="just">
              <a:lnSpc>
                <a:spcPts val="4172"/>
              </a:lnSpc>
            </a:pPr>
            <a:endParaRPr lang="en-US" sz="3023">
              <a:solidFill>
                <a:srgbClr val="000000"/>
              </a:solidFill>
              <a:latin typeface="Poppins"/>
              <a:ea typeface="Poppins"/>
              <a:cs typeface="Poppins"/>
              <a:sym typeface="Poppins"/>
            </a:endParaRPr>
          </a:p>
        </p:txBody>
      </p:sp>
      <p:sp>
        <p:nvSpPr>
          <p:cNvPr id="6" name="Freeform 6"/>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7" name="Freeform 7"/>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8" name="Group 8"/>
          <p:cNvGrpSpPr/>
          <p:nvPr/>
        </p:nvGrpSpPr>
        <p:grpSpPr>
          <a:xfrm>
            <a:off x="3938494" y="9963150"/>
            <a:ext cx="16477376" cy="783580"/>
            <a:chOff x="0" y="0"/>
            <a:chExt cx="4339720" cy="206375"/>
          </a:xfrm>
        </p:grpSpPr>
        <p:sp>
          <p:nvSpPr>
            <p:cNvPr id="9" name="Freeform 9"/>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10" name="TextBox 10"/>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24868" y="9963150"/>
            <a:ext cx="7295490" cy="783580"/>
            <a:chOff x="0" y="0"/>
            <a:chExt cx="1921446" cy="206375"/>
          </a:xfrm>
        </p:grpSpPr>
        <p:sp>
          <p:nvSpPr>
            <p:cNvPr id="12" name="Freeform 12"/>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13" name="TextBox 13"/>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5270687" y="740411"/>
            <a:ext cx="7969032" cy="1738573"/>
          </a:xfrm>
          <a:prstGeom prst="rect">
            <a:avLst/>
          </a:prstGeom>
        </p:spPr>
        <p:txBody>
          <a:bodyPr lIns="0" tIns="0" rIns="0" bIns="0" rtlCol="0" anchor="t">
            <a:spAutoFit/>
          </a:bodyPr>
          <a:lstStyle/>
          <a:p>
            <a:pPr algn="ctr">
              <a:lnSpc>
                <a:spcPts val="5154"/>
              </a:lnSpc>
            </a:pPr>
            <a:r>
              <a:rPr lang="en-US" sz="3681" b="1">
                <a:solidFill>
                  <a:srgbClr val="FFFFFF"/>
                </a:solidFill>
                <a:latin typeface="Poppins Bold"/>
                <a:ea typeface="Poppins Bold"/>
                <a:cs typeface="Poppins Bold"/>
                <a:sym typeface="Poppins Bold"/>
              </a:rPr>
              <a:t>Masalah terkait dengan </a:t>
            </a:r>
          </a:p>
          <a:p>
            <a:pPr algn="ctr">
              <a:lnSpc>
                <a:spcPts val="3902"/>
              </a:lnSpc>
            </a:pPr>
            <a:r>
              <a:rPr lang="en-US" sz="3681" b="1">
                <a:solidFill>
                  <a:srgbClr val="FFFFFF"/>
                </a:solidFill>
                <a:latin typeface="Poppins Bold"/>
                <a:ea typeface="Poppins Bold"/>
                <a:cs typeface="Poppins Bold"/>
                <a:sym typeface="Poppins Bold"/>
              </a:rPr>
              <a:t>implementasi ML data pelanggan ?</a:t>
            </a: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6" name="TextBox 6"/>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9" name="TextBox 9"/>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2295196" y="3373785"/>
            <a:ext cx="13697608" cy="3539430"/>
          </a:xfrm>
          <a:prstGeom prst="rect">
            <a:avLst/>
          </a:prstGeom>
        </p:spPr>
        <p:txBody>
          <a:bodyPr wrap="square" lIns="0" tIns="0" rIns="0" bIns="0" rtlCol="0" anchor="t">
            <a:spAutoFit/>
          </a:bodyPr>
          <a:lstStyle/>
          <a:p>
            <a:pPr algn="ctr">
              <a:lnSpc>
                <a:spcPts val="6853"/>
              </a:lnSpc>
            </a:pPr>
            <a:r>
              <a:rPr lang="en-US" sz="5959" b="1" spc="-178" dirty="0">
                <a:solidFill>
                  <a:srgbClr val="000000"/>
                </a:solidFill>
                <a:latin typeface="Poppins Bold"/>
                <a:ea typeface="Poppins Bold"/>
                <a:cs typeface="Poppins Bold"/>
                <a:sym typeface="Poppins Bold"/>
              </a:rPr>
              <a:t>"</a:t>
            </a:r>
            <a:r>
              <a:rPr lang="en-US" sz="5959" b="1" spc="-178" dirty="0" err="1">
                <a:solidFill>
                  <a:schemeClr val="accent6">
                    <a:lumMod val="75000"/>
                  </a:schemeClr>
                </a:solidFill>
                <a:latin typeface="Poppins Bold"/>
                <a:ea typeface="Poppins Bold"/>
                <a:cs typeface="Poppins Bold"/>
                <a:sym typeface="Poppins Bold"/>
              </a:rPr>
              <a:t>Semua</a:t>
            </a:r>
            <a:r>
              <a:rPr lang="en-US" sz="5959" b="1" spc="-178" dirty="0">
                <a:solidFill>
                  <a:schemeClr val="accent6">
                    <a:lumMod val="75000"/>
                  </a:schemeClr>
                </a:solidFill>
                <a:latin typeface="Poppins Bold"/>
                <a:ea typeface="Poppins Bold"/>
                <a:cs typeface="Poppins Bold"/>
                <a:sym typeface="Poppins Bold"/>
              </a:rPr>
              <a:t> yang </a:t>
            </a:r>
            <a:r>
              <a:rPr lang="en-US" sz="5959" b="1" spc="-178" dirty="0" err="1">
                <a:solidFill>
                  <a:schemeClr val="accent6">
                    <a:lumMod val="75000"/>
                  </a:schemeClr>
                </a:solidFill>
                <a:latin typeface="Poppins Bold"/>
                <a:ea typeface="Poppins Bold"/>
                <a:cs typeface="Poppins Bold"/>
                <a:sym typeface="Poppins Bold"/>
              </a:rPr>
              <a:t>besar</a:t>
            </a:r>
            <a:r>
              <a:rPr lang="en-US" sz="5959" b="1" spc="-178" dirty="0">
                <a:solidFill>
                  <a:schemeClr val="accent6">
                    <a:lumMod val="75000"/>
                  </a:schemeClr>
                </a:solidFill>
                <a:latin typeface="Poppins Bold"/>
                <a:ea typeface="Poppins Bold"/>
                <a:cs typeface="Poppins Bold"/>
                <a:sym typeface="Poppins Bold"/>
              </a:rPr>
              <a:t> </a:t>
            </a:r>
            <a:r>
              <a:rPr lang="en-US" sz="5959" b="1" spc="-178" dirty="0" err="1">
                <a:solidFill>
                  <a:schemeClr val="accent6">
                    <a:lumMod val="75000"/>
                  </a:schemeClr>
                </a:solidFill>
                <a:latin typeface="Poppins Bold"/>
                <a:ea typeface="Poppins Bold"/>
                <a:cs typeface="Poppins Bold"/>
                <a:sym typeface="Poppins Bold"/>
              </a:rPr>
              <a:t>dimulai</a:t>
            </a:r>
            <a:r>
              <a:rPr lang="en-US" sz="5959" b="1" spc="-178" dirty="0">
                <a:solidFill>
                  <a:schemeClr val="accent6">
                    <a:lumMod val="75000"/>
                  </a:schemeClr>
                </a:solidFill>
                <a:latin typeface="Poppins Bold"/>
                <a:ea typeface="Poppins Bold"/>
                <a:cs typeface="Poppins Bold"/>
                <a:sym typeface="Poppins Bold"/>
              </a:rPr>
              <a:t> </a:t>
            </a:r>
            <a:r>
              <a:rPr lang="en-US" sz="5959" b="1" spc="-178" dirty="0" err="1">
                <a:solidFill>
                  <a:schemeClr val="accent6">
                    <a:lumMod val="75000"/>
                  </a:schemeClr>
                </a:solidFill>
                <a:latin typeface="Poppins Bold"/>
                <a:ea typeface="Poppins Bold"/>
                <a:cs typeface="Poppins Bold"/>
                <a:sym typeface="Poppins Bold"/>
              </a:rPr>
              <a:t>dari</a:t>
            </a:r>
            <a:r>
              <a:rPr lang="en-US" sz="5959" b="1" spc="-178" dirty="0">
                <a:solidFill>
                  <a:schemeClr val="accent6">
                    <a:lumMod val="75000"/>
                  </a:schemeClr>
                </a:solidFill>
                <a:latin typeface="Poppins Bold"/>
                <a:ea typeface="Poppins Bold"/>
                <a:cs typeface="Poppins Bold"/>
                <a:sym typeface="Poppins Bold"/>
              </a:rPr>
              <a:t> </a:t>
            </a:r>
            <a:r>
              <a:rPr lang="en-US" sz="5959" b="1" spc="-178" dirty="0" err="1">
                <a:solidFill>
                  <a:schemeClr val="accent6">
                    <a:lumMod val="75000"/>
                  </a:schemeClr>
                </a:solidFill>
                <a:latin typeface="Poppins Bold"/>
                <a:ea typeface="Poppins Bold"/>
                <a:cs typeface="Poppins Bold"/>
                <a:sym typeface="Poppins Bold"/>
              </a:rPr>
              <a:t>satu</a:t>
            </a:r>
            <a:r>
              <a:rPr lang="en-US" sz="5959" b="1" spc="-178" dirty="0">
                <a:solidFill>
                  <a:schemeClr val="accent6">
                    <a:lumMod val="75000"/>
                  </a:schemeClr>
                </a:solidFill>
                <a:latin typeface="Poppins Bold"/>
                <a:ea typeface="Poppins Bold"/>
                <a:cs typeface="Poppins Bold"/>
                <a:sym typeface="Poppins Bold"/>
              </a:rPr>
              <a:t> </a:t>
            </a:r>
            <a:r>
              <a:rPr lang="en-US" sz="5959" b="1" spc="-178" dirty="0" err="1">
                <a:solidFill>
                  <a:schemeClr val="accent6">
                    <a:lumMod val="75000"/>
                  </a:schemeClr>
                </a:solidFill>
                <a:latin typeface="Poppins Bold"/>
                <a:ea typeface="Poppins Bold"/>
                <a:cs typeface="Poppins Bold"/>
                <a:sym typeface="Poppins Bold"/>
              </a:rPr>
              <a:t>langkah</a:t>
            </a:r>
            <a:r>
              <a:rPr lang="en-US" sz="5959" b="1" spc="-178" dirty="0">
                <a:solidFill>
                  <a:schemeClr val="accent6">
                    <a:lumMod val="75000"/>
                  </a:schemeClr>
                </a:solidFill>
                <a:latin typeface="Poppins Bold"/>
                <a:ea typeface="Poppins Bold"/>
                <a:cs typeface="Poppins Bold"/>
                <a:sym typeface="Poppins Bold"/>
              </a:rPr>
              <a:t> </a:t>
            </a:r>
            <a:r>
              <a:rPr lang="en-US" sz="5959" b="1" spc="-178" dirty="0" err="1">
                <a:solidFill>
                  <a:schemeClr val="accent6">
                    <a:lumMod val="75000"/>
                  </a:schemeClr>
                </a:solidFill>
                <a:latin typeface="Poppins Bold"/>
                <a:ea typeface="Poppins Bold"/>
                <a:cs typeface="Poppins Bold"/>
                <a:sym typeface="Poppins Bold"/>
              </a:rPr>
              <a:t>kecil</a:t>
            </a:r>
            <a:r>
              <a:rPr lang="en-US" sz="5959" b="1" spc="-178" dirty="0">
                <a:solidFill>
                  <a:schemeClr val="accent6">
                    <a:lumMod val="75000"/>
                  </a:schemeClr>
                </a:solidFill>
                <a:latin typeface="Poppins Bold"/>
                <a:ea typeface="Poppins Bold"/>
                <a:cs typeface="Poppins Bold"/>
                <a:sym typeface="Poppins Bold"/>
              </a:rPr>
              <a:t>. </a:t>
            </a:r>
            <a:r>
              <a:rPr lang="en-US" sz="5959" b="1" spc="-178" dirty="0">
                <a:solidFill>
                  <a:srgbClr val="000000"/>
                </a:solidFill>
                <a:latin typeface="Poppins Bold"/>
                <a:ea typeface="Poppins Bold"/>
                <a:cs typeface="Poppins Bold"/>
                <a:sym typeface="Poppins Bold"/>
              </a:rPr>
              <a:t>Hari </a:t>
            </a:r>
            <a:r>
              <a:rPr lang="en-US" sz="5959" b="1" spc="-178" dirty="0" err="1">
                <a:solidFill>
                  <a:srgbClr val="000000"/>
                </a:solidFill>
                <a:latin typeface="Poppins Bold"/>
                <a:ea typeface="Poppins Bold"/>
                <a:cs typeface="Poppins Bold"/>
                <a:sym typeface="Poppins Bold"/>
              </a:rPr>
              <a:t>ini</a:t>
            </a:r>
            <a:r>
              <a:rPr lang="en-US" sz="5959" b="1" spc="-178" dirty="0">
                <a:solidFill>
                  <a:srgbClr val="000000"/>
                </a:solidFill>
                <a:latin typeface="Poppins Bold"/>
                <a:ea typeface="Poppins Bold"/>
                <a:cs typeface="Poppins Bold"/>
                <a:sym typeface="Poppins Bold"/>
              </a:rPr>
              <a:t> </a:t>
            </a:r>
            <a:r>
              <a:rPr lang="en-US" sz="5959" b="1" spc="-178" dirty="0" err="1">
                <a:solidFill>
                  <a:srgbClr val="000000"/>
                </a:solidFill>
                <a:latin typeface="Poppins Bold"/>
                <a:ea typeface="Poppins Bold"/>
                <a:cs typeface="Poppins Bold"/>
                <a:sym typeface="Poppins Bold"/>
              </a:rPr>
              <a:t>bukan</a:t>
            </a:r>
            <a:r>
              <a:rPr lang="en-US" sz="5959" b="1" spc="-178" dirty="0">
                <a:solidFill>
                  <a:srgbClr val="000000"/>
                </a:solidFill>
                <a:latin typeface="Poppins Bold"/>
                <a:ea typeface="Poppins Bold"/>
                <a:cs typeface="Poppins Bold"/>
                <a:sym typeface="Poppins Bold"/>
              </a:rPr>
              <a:t> </a:t>
            </a:r>
            <a:r>
              <a:rPr lang="en-US" sz="5959" b="1" spc="-178" dirty="0" err="1">
                <a:solidFill>
                  <a:srgbClr val="000000"/>
                </a:solidFill>
                <a:latin typeface="Poppins Bold"/>
                <a:ea typeface="Poppins Bold"/>
                <a:cs typeface="Poppins Bold"/>
                <a:sym typeface="Poppins Bold"/>
              </a:rPr>
              <a:t>tentang</a:t>
            </a:r>
            <a:r>
              <a:rPr lang="en-US" sz="5959" b="1" spc="-178" dirty="0">
                <a:solidFill>
                  <a:srgbClr val="000000"/>
                </a:solidFill>
                <a:latin typeface="Poppins Bold"/>
                <a:ea typeface="Poppins Bold"/>
                <a:cs typeface="Poppins Bold"/>
                <a:sym typeface="Poppins Bold"/>
              </a:rPr>
              <a:t> </a:t>
            </a:r>
            <a:r>
              <a:rPr lang="en-US" sz="5959" b="1" spc="-178" dirty="0" err="1">
                <a:solidFill>
                  <a:srgbClr val="000000"/>
                </a:solidFill>
                <a:latin typeface="Poppins Bold"/>
                <a:ea typeface="Poppins Bold"/>
                <a:cs typeface="Poppins Bold"/>
                <a:sym typeface="Poppins Bold"/>
              </a:rPr>
              <a:t>menyelesaikan</a:t>
            </a:r>
            <a:r>
              <a:rPr lang="en-US" sz="5959" b="1" spc="-178" dirty="0">
                <a:solidFill>
                  <a:srgbClr val="000000"/>
                </a:solidFill>
                <a:latin typeface="Poppins Bold"/>
                <a:ea typeface="Poppins Bold"/>
                <a:cs typeface="Poppins Bold"/>
                <a:sym typeface="Poppins Bold"/>
              </a:rPr>
              <a:t> </a:t>
            </a:r>
            <a:r>
              <a:rPr lang="en-US" sz="5959" b="1" spc="-178" dirty="0" err="1">
                <a:solidFill>
                  <a:srgbClr val="000000"/>
                </a:solidFill>
                <a:latin typeface="Poppins Bold"/>
                <a:ea typeface="Poppins Bold"/>
                <a:cs typeface="Poppins Bold"/>
                <a:sym typeface="Poppins Bold"/>
              </a:rPr>
              <a:t>semuanya</a:t>
            </a:r>
            <a:r>
              <a:rPr lang="en-US" sz="5959" b="1" spc="-178" dirty="0">
                <a:solidFill>
                  <a:srgbClr val="000000"/>
                </a:solidFill>
                <a:latin typeface="Poppins Bold"/>
                <a:ea typeface="Poppins Bold"/>
                <a:cs typeface="Poppins Bold"/>
                <a:sym typeface="Poppins Bold"/>
              </a:rPr>
              <a:t>, </a:t>
            </a:r>
            <a:r>
              <a:rPr lang="en-US" sz="5959" b="1" spc="-178" dirty="0" err="1">
                <a:solidFill>
                  <a:srgbClr val="000000"/>
                </a:solidFill>
                <a:latin typeface="Poppins Bold"/>
                <a:ea typeface="Poppins Bold"/>
                <a:cs typeface="Poppins Bold"/>
                <a:sym typeface="Poppins Bold"/>
              </a:rPr>
              <a:t>tapi</a:t>
            </a:r>
            <a:r>
              <a:rPr lang="en-US" sz="5959" b="1" spc="-178" dirty="0">
                <a:solidFill>
                  <a:srgbClr val="000000"/>
                </a:solidFill>
                <a:latin typeface="Poppins Bold"/>
                <a:ea typeface="Poppins Bold"/>
                <a:cs typeface="Poppins Bold"/>
                <a:sym typeface="Poppins Bold"/>
              </a:rPr>
              <a:t> </a:t>
            </a:r>
            <a:r>
              <a:rPr lang="en-US" sz="5959" b="1" spc="-178" dirty="0" err="1">
                <a:solidFill>
                  <a:srgbClr val="000000"/>
                </a:solidFill>
                <a:latin typeface="Poppins Bold"/>
                <a:ea typeface="Poppins Bold"/>
                <a:cs typeface="Poppins Bold"/>
                <a:sym typeface="Poppins Bold"/>
              </a:rPr>
              <a:t>tentang</a:t>
            </a:r>
            <a:r>
              <a:rPr lang="en-US" sz="5959" b="1" spc="-178" dirty="0">
                <a:solidFill>
                  <a:srgbClr val="000000"/>
                </a:solidFill>
                <a:latin typeface="Poppins Bold"/>
                <a:ea typeface="Poppins Bold"/>
                <a:cs typeface="Poppins Bold"/>
                <a:sym typeface="Poppins Bold"/>
              </a:rPr>
              <a:t> </a:t>
            </a:r>
            <a:r>
              <a:rPr lang="en-US" sz="5959" b="1" spc="-178" dirty="0" err="1">
                <a:solidFill>
                  <a:srgbClr val="000000"/>
                </a:solidFill>
                <a:latin typeface="Poppins Bold"/>
                <a:ea typeface="Poppins Bold"/>
                <a:cs typeface="Poppins Bold"/>
                <a:sym typeface="Poppins Bold"/>
              </a:rPr>
              <a:t>berani</a:t>
            </a:r>
            <a:r>
              <a:rPr lang="en-US" sz="5959" b="1" spc="-178" dirty="0">
                <a:solidFill>
                  <a:srgbClr val="000000"/>
                </a:solidFill>
                <a:latin typeface="Poppins Bold"/>
                <a:ea typeface="Poppins Bold"/>
                <a:cs typeface="Poppins Bold"/>
                <a:sym typeface="Poppins Bold"/>
              </a:rPr>
              <a:t> </a:t>
            </a:r>
            <a:r>
              <a:rPr lang="en-US" sz="5959" b="1" spc="-178" dirty="0" err="1">
                <a:solidFill>
                  <a:srgbClr val="000000"/>
                </a:solidFill>
                <a:latin typeface="Poppins Bold"/>
                <a:ea typeface="Poppins Bold"/>
                <a:cs typeface="Poppins Bold"/>
                <a:sym typeface="Poppins Bold"/>
              </a:rPr>
              <a:t>memulai</a:t>
            </a:r>
            <a:r>
              <a:rPr lang="en-US" sz="5959" b="1" spc="-178" dirty="0">
                <a:solidFill>
                  <a:srgbClr val="000000"/>
                </a:solidFill>
                <a:latin typeface="Poppins Bold"/>
                <a:ea typeface="Poppins Bold"/>
                <a:cs typeface="Poppins Bold"/>
                <a:sym typeface="Poppins Bold"/>
              </a:rPr>
              <a:t>."</a:t>
            </a: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995798">
            <a:off x="1999591" y="10679679"/>
            <a:ext cx="13531543" cy="3065584"/>
            <a:chOff x="0" y="0"/>
            <a:chExt cx="3083192" cy="698500"/>
          </a:xfrm>
        </p:grpSpPr>
        <p:sp>
          <p:nvSpPr>
            <p:cNvPr id="3" name="Freeform 3"/>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FFA916"/>
            </a:solidFill>
          </p:spPr>
        </p:sp>
        <p:sp>
          <p:nvSpPr>
            <p:cNvPr id="4" name="TextBox 4"/>
            <p:cNvSpPr txBox="1"/>
            <p:nvPr/>
          </p:nvSpPr>
          <p:spPr>
            <a:xfrm>
              <a:off x="114300" y="-57150"/>
              <a:ext cx="2854592"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8995798">
            <a:off x="-3255080" y="8778792"/>
            <a:ext cx="13531543" cy="3065584"/>
            <a:chOff x="0" y="0"/>
            <a:chExt cx="3083192" cy="698500"/>
          </a:xfrm>
        </p:grpSpPr>
        <p:sp>
          <p:nvSpPr>
            <p:cNvPr id="6" name="Freeform 6"/>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id="7" name="TextBox 7"/>
            <p:cNvSpPr txBox="1"/>
            <p:nvPr/>
          </p:nvSpPr>
          <p:spPr>
            <a:xfrm>
              <a:off x="114300" y="-57150"/>
              <a:ext cx="2854592" cy="7556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791569" y="5401280"/>
            <a:ext cx="5467731" cy="3562457"/>
            <a:chOff x="0" y="0"/>
            <a:chExt cx="1151928" cy="750530"/>
          </a:xfrm>
        </p:grpSpPr>
        <p:sp>
          <p:nvSpPr>
            <p:cNvPr id="9" name="Freeform 9"/>
            <p:cNvSpPr/>
            <p:nvPr/>
          </p:nvSpPr>
          <p:spPr>
            <a:xfrm>
              <a:off x="0" y="0"/>
              <a:ext cx="1151929" cy="750530"/>
            </a:xfrm>
            <a:custGeom>
              <a:avLst/>
              <a:gdLst/>
              <a:ahLst/>
              <a:cxnLst/>
              <a:rect l="l" t="t" r="r" b="b"/>
              <a:pathLst>
                <a:path w="1151929" h="750530">
                  <a:moveTo>
                    <a:pt x="0" y="0"/>
                  </a:moveTo>
                  <a:lnTo>
                    <a:pt x="1151929" y="0"/>
                  </a:lnTo>
                  <a:lnTo>
                    <a:pt x="1151929" y="750530"/>
                  </a:lnTo>
                  <a:lnTo>
                    <a:pt x="0" y="750530"/>
                  </a:lnTo>
                  <a:close/>
                </a:path>
              </a:pathLst>
            </a:custGeom>
            <a:solidFill>
              <a:srgbClr val="FFA916"/>
            </a:solidFill>
          </p:spPr>
        </p:sp>
        <p:sp>
          <p:nvSpPr>
            <p:cNvPr id="10" name="TextBox 10"/>
            <p:cNvSpPr txBox="1"/>
            <p:nvPr/>
          </p:nvSpPr>
          <p:spPr>
            <a:xfrm>
              <a:off x="0" y="-57150"/>
              <a:ext cx="1151928" cy="80768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744834" y="2497969"/>
            <a:ext cx="5520355" cy="3113809"/>
            <a:chOff x="0" y="0"/>
            <a:chExt cx="1163015" cy="656010"/>
          </a:xfrm>
        </p:grpSpPr>
        <p:sp>
          <p:nvSpPr>
            <p:cNvPr id="12" name="Freeform 12"/>
            <p:cNvSpPr/>
            <p:nvPr/>
          </p:nvSpPr>
          <p:spPr>
            <a:xfrm>
              <a:off x="0" y="0"/>
              <a:ext cx="1163015" cy="656010"/>
            </a:xfrm>
            <a:custGeom>
              <a:avLst/>
              <a:gdLst/>
              <a:ahLst/>
              <a:cxnLst/>
              <a:rect l="l" t="t" r="r" b="b"/>
              <a:pathLst>
                <a:path w="1163015" h="656010">
                  <a:moveTo>
                    <a:pt x="0" y="0"/>
                  </a:moveTo>
                  <a:lnTo>
                    <a:pt x="1163015" y="0"/>
                  </a:lnTo>
                  <a:lnTo>
                    <a:pt x="1163015" y="656010"/>
                  </a:lnTo>
                  <a:lnTo>
                    <a:pt x="0" y="656010"/>
                  </a:lnTo>
                  <a:close/>
                </a:path>
              </a:pathLst>
            </a:custGeom>
            <a:solidFill>
              <a:srgbClr val="FFA916"/>
            </a:solidFill>
          </p:spPr>
        </p:sp>
        <p:sp>
          <p:nvSpPr>
            <p:cNvPr id="13" name="TextBox 13"/>
            <p:cNvSpPr txBox="1"/>
            <p:nvPr/>
          </p:nvSpPr>
          <p:spPr>
            <a:xfrm>
              <a:off x="0" y="-57150"/>
              <a:ext cx="1163015" cy="71316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744834" y="5611778"/>
            <a:ext cx="5257233" cy="3351959"/>
            <a:chOff x="0" y="0"/>
            <a:chExt cx="1107581" cy="706183"/>
          </a:xfrm>
        </p:grpSpPr>
        <p:sp>
          <p:nvSpPr>
            <p:cNvPr id="15" name="Freeform 15"/>
            <p:cNvSpPr/>
            <p:nvPr/>
          </p:nvSpPr>
          <p:spPr>
            <a:xfrm>
              <a:off x="0" y="0"/>
              <a:ext cx="1107581" cy="706183"/>
            </a:xfrm>
            <a:custGeom>
              <a:avLst/>
              <a:gdLst/>
              <a:ahLst/>
              <a:cxnLst/>
              <a:rect l="l" t="t" r="r" b="b"/>
              <a:pathLst>
                <a:path w="1107581" h="706183">
                  <a:moveTo>
                    <a:pt x="0" y="0"/>
                  </a:moveTo>
                  <a:lnTo>
                    <a:pt x="1107581" y="0"/>
                  </a:lnTo>
                  <a:lnTo>
                    <a:pt x="1107581" y="706183"/>
                  </a:lnTo>
                  <a:lnTo>
                    <a:pt x="0" y="706183"/>
                  </a:lnTo>
                  <a:close/>
                </a:path>
              </a:pathLst>
            </a:custGeom>
            <a:solidFill>
              <a:srgbClr val="024A59"/>
            </a:solidFill>
          </p:spPr>
        </p:sp>
        <p:sp>
          <p:nvSpPr>
            <p:cNvPr id="16" name="TextBox 16"/>
            <p:cNvSpPr txBox="1"/>
            <p:nvPr/>
          </p:nvSpPr>
          <p:spPr>
            <a:xfrm>
              <a:off x="0" y="-57150"/>
              <a:ext cx="1107581" cy="76333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002067" y="2497969"/>
            <a:ext cx="5257233" cy="3113809"/>
            <a:chOff x="0" y="0"/>
            <a:chExt cx="1107581" cy="656010"/>
          </a:xfrm>
        </p:grpSpPr>
        <p:sp>
          <p:nvSpPr>
            <p:cNvPr id="18" name="Freeform 18"/>
            <p:cNvSpPr/>
            <p:nvPr/>
          </p:nvSpPr>
          <p:spPr>
            <a:xfrm>
              <a:off x="0" y="0"/>
              <a:ext cx="1107581" cy="656010"/>
            </a:xfrm>
            <a:custGeom>
              <a:avLst/>
              <a:gdLst/>
              <a:ahLst/>
              <a:cxnLst/>
              <a:rect l="l" t="t" r="r" b="b"/>
              <a:pathLst>
                <a:path w="1107581" h="656010">
                  <a:moveTo>
                    <a:pt x="0" y="0"/>
                  </a:moveTo>
                  <a:lnTo>
                    <a:pt x="1107581" y="0"/>
                  </a:lnTo>
                  <a:lnTo>
                    <a:pt x="1107581" y="656010"/>
                  </a:lnTo>
                  <a:lnTo>
                    <a:pt x="0" y="656010"/>
                  </a:lnTo>
                  <a:close/>
                </a:path>
              </a:pathLst>
            </a:custGeom>
            <a:solidFill>
              <a:srgbClr val="024A59"/>
            </a:solidFill>
          </p:spPr>
        </p:sp>
        <p:sp>
          <p:nvSpPr>
            <p:cNvPr id="19" name="TextBox 19"/>
            <p:cNvSpPr txBox="1"/>
            <p:nvPr/>
          </p:nvSpPr>
          <p:spPr>
            <a:xfrm>
              <a:off x="0" y="-57150"/>
              <a:ext cx="1107581" cy="71316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6928128" y="2679523"/>
            <a:ext cx="756020" cy="879732"/>
            <a:chOff x="0" y="0"/>
            <a:chExt cx="698500" cy="812800"/>
          </a:xfrm>
        </p:grpSpPr>
        <p:sp>
          <p:nvSpPr>
            <p:cNvPr id="21" name="Freeform 2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22" name="TextBox 22"/>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6928128" y="5766882"/>
            <a:ext cx="756020" cy="879732"/>
            <a:chOff x="0" y="0"/>
            <a:chExt cx="698500" cy="812800"/>
          </a:xfrm>
        </p:grpSpPr>
        <p:sp>
          <p:nvSpPr>
            <p:cNvPr id="24" name="Freeform 24"/>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A916"/>
            </a:solidFill>
          </p:spPr>
        </p:sp>
        <p:sp>
          <p:nvSpPr>
            <p:cNvPr id="25" name="TextBox 25"/>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2157939" y="2679523"/>
            <a:ext cx="756020" cy="879732"/>
            <a:chOff x="0" y="0"/>
            <a:chExt cx="698500" cy="812800"/>
          </a:xfrm>
        </p:grpSpPr>
        <p:sp>
          <p:nvSpPr>
            <p:cNvPr id="27" name="Freeform 2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FA916"/>
            </a:solidFill>
          </p:spPr>
        </p:sp>
        <p:sp>
          <p:nvSpPr>
            <p:cNvPr id="28" name="TextBox 2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2157939" y="5766882"/>
            <a:ext cx="756020" cy="879732"/>
            <a:chOff x="0" y="0"/>
            <a:chExt cx="698500" cy="812800"/>
          </a:xfrm>
        </p:grpSpPr>
        <p:sp>
          <p:nvSpPr>
            <p:cNvPr id="30" name="Freeform 30"/>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31" name="TextBox 31"/>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7024656" y="2837907"/>
            <a:ext cx="562964" cy="562964"/>
          </a:xfrm>
          <a:custGeom>
            <a:avLst/>
            <a:gdLst/>
            <a:ahLst/>
            <a:cxnLst/>
            <a:rect l="l" t="t" r="r" b="b"/>
            <a:pathLst>
              <a:path w="562964" h="562964">
                <a:moveTo>
                  <a:pt x="0" y="0"/>
                </a:moveTo>
                <a:lnTo>
                  <a:pt x="562963" y="0"/>
                </a:lnTo>
                <a:lnTo>
                  <a:pt x="562963" y="562964"/>
                </a:lnTo>
                <a:lnTo>
                  <a:pt x="0" y="5629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Freeform 33"/>
          <p:cNvSpPr/>
          <p:nvPr/>
        </p:nvSpPr>
        <p:spPr>
          <a:xfrm>
            <a:off x="12254467" y="5925266"/>
            <a:ext cx="562964" cy="562964"/>
          </a:xfrm>
          <a:custGeom>
            <a:avLst/>
            <a:gdLst/>
            <a:ahLst/>
            <a:cxnLst/>
            <a:rect l="l" t="t" r="r" b="b"/>
            <a:pathLst>
              <a:path w="562964" h="562964">
                <a:moveTo>
                  <a:pt x="0" y="0"/>
                </a:moveTo>
                <a:lnTo>
                  <a:pt x="562964" y="0"/>
                </a:lnTo>
                <a:lnTo>
                  <a:pt x="562964" y="562964"/>
                </a:lnTo>
                <a:lnTo>
                  <a:pt x="0" y="5629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12265189" y="2837907"/>
            <a:ext cx="562964" cy="562964"/>
          </a:xfrm>
          <a:custGeom>
            <a:avLst/>
            <a:gdLst/>
            <a:ahLst/>
            <a:cxnLst/>
            <a:rect l="l" t="t" r="r" b="b"/>
            <a:pathLst>
              <a:path w="562964" h="562964">
                <a:moveTo>
                  <a:pt x="0" y="0"/>
                </a:moveTo>
                <a:lnTo>
                  <a:pt x="562964" y="0"/>
                </a:lnTo>
                <a:lnTo>
                  <a:pt x="562964" y="562964"/>
                </a:lnTo>
                <a:lnTo>
                  <a:pt x="0" y="56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5" name="Freeform 35"/>
          <p:cNvSpPr/>
          <p:nvPr/>
        </p:nvSpPr>
        <p:spPr>
          <a:xfrm>
            <a:off x="7024656" y="5925266"/>
            <a:ext cx="562964" cy="562964"/>
          </a:xfrm>
          <a:custGeom>
            <a:avLst/>
            <a:gdLst/>
            <a:ahLst/>
            <a:cxnLst/>
            <a:rect l="l" t="t" r="r" b="b"/>
            <a:pathLst>
              <a:path w="562964" h="562964">
                <a:moveTo>
                  <a:pt x="0" y="0"/>
                </a:moveTo>
                <a:lnTo>
                  <a:pt x="562963" y="0"/>
                </a:lnTo>
                <a:lnTo>
                  <a:pt x="562963" y="562964"/>
                </a:lnTo>
                <a:lnTo>
                  <a:pt x="0" y="56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6" name="TextBox 36"/>
          <p:cNvSpPr txBox="1"/>
          <p:nvPr/>
        </p:nvSpPr>
        <p:spPr>
          <a:xfrm>
            <a:off x="4111709" y="735197"/>
            <a:ext cx="3475911" cy="1087458"/>
          </a:xfrm>
          <a:prstGeom prst="rect">
            <a:avLst/>
          </a:prstGeom>
        </p:spPr>
        <p:txBody>
          <a:bodyPr lIns="0" tIns="0" rIns="0" bIns="0" rtlCol="0" anchor="t">
            <a:spAutoFit/>
          </a:bodyPr>
          <a:lstStyle/>
          <a:p>
            <a:pPr algn="r">
              <a:lnSpc>
                <a:spcPts val="8082"/>
              </a:lnSpc>
            </a:pPr>
            <a:r>
              <a:rPr lang="en-US" sz="7152" b="1" spc="-214">
                <a:solidFill>
                  <a:srgbClr val="000000"/>
                </a:solidFill>
                <a:latin typeface="Poppins Bold"/>
                <a:ea typeface="Poppins Bold"/>
                <a:cs typeface="Poppins Bold"/>
                <a:sym typeface="Poppins Bold"/>
              </a:rPr>
              <a:t>Tujuan</a:t>
            </a:r>
          </a:p>
        </p:txBody>
      </p:sp>
      <p:sp>
        <p:nvSpPr>
          <p:cNvPr id="37" name="TextBox 37"/>
          <p:cNvSpPr txBox="1"/>
          <p:nvPr/>
        </p:nvSpPr>
        <p:spPr>
          <a:xfrm>
            <a:off x="7212934" y="3713616"/>
            <a:ext cx="4321032" cy="1312682"/>
          </a:xfrm>
          <a:prstGeom prst="rect">
            <a:avLst/>
          </a:prstGeom>
        </p:spPr>
        <p:txBody>
          <a:bodyPr lIns="0" tIns="0" rIns="0" bIns="0" rtlCol="0" anchor="t">
            <a:spAutoFit/>
          </a:bodyPr>
          <a:lstStyle/>
          <a:p>
            <a:pPr algn="just">
              <a:lnSpc>
                <a:spcPts val="3390"/>
              </a:lnSpc>
            </a:pPr>
            <a:r>
              <a:rPr lang="en-US" sz="3000" b="1" spc="-90">
                <a:solidFill>
                  <a:srgbClr val="000000"/>
                </a:solidFill>
                <a:latin typeface="Poppins Bold"/>
                <a:ea typeface="Poppins Bold"/>
                <a:cs typeface="Poppins Bold"/>
                <a:sym typeface="Poppins Bold"/>
              </a:rPr>
              <a:t>Meningkatkan relevansi rekomendasi produk.</a:t>
            </a:r>
          </a:p>
        </p:txBody>
      </p:sp>
      <p:sp>
        <p:nvSpPr>
          <p:cNvPr id="38" name="TextBox 38"/>
          <p:cNvSpPr txBox="1"/>
          <p:nvPr/>
        </p:nvSpPr>
        <p:spPr>
          <a:xfrm>
            <a:off x="12470168" y="6900676"/>
            <a:ext cx="4321032" cy="884012"/>
          </a:xfrm>
          <a:prstGeom prst="rect">
            <a:avLst/>
          </a:prstGeom>
        </p:spPr>
        <p:txBody>
          <a:bodyPr lIns="0" tIns="0" rIns="0" bIns="0" rtlCol="0" anchor="t">
            <a:spAutoFit/>
          </a:bodyPr>
          <a:lstStyle/>
          <a:p>
            <a:pPr algn="just">
              <a:lnSpc>
                <a:spcPts val="3390"/>
              </a:lnSpc>
            </a:pPr>
            <a:r>
              <a:rPr lang="en-US" sz="3000" b="1" spc="-90">
                <a:solidFill>
                  <a:srgbClr val="000000"/>
                </a:solidFill>
                <a:latin typeface="Poppins Bold"/>
                <a:ea typeface="Poppins Bold"/>
                <a:cs typeface="Poppins Bold"/>
                <a:sym typeface="Poppins Bold"/>
              </a:rPr>
              <a:t>Meningkatkan penjualan.</a:t>
            </a:r>
          </a:p>
        </p:txBody>
      </p:sp>
      <p:sp>
        <p:nvSpPr>
          <p:cNvPr id="39" name="TextBox 39"/>
          <p:cNvSpPr txBox="1"/>
          <p:nvPr/>
        </p:nvSpPr>
        <p:spPr>
          <a:xfrm>
            <a:off x="12470168" y="3713616"/>
            <a:ext cx="4321032" cy="884012"/>
          </a:xfrm>
          <a:prstGeom prst="rect">
            <a:avLst/>
          </a:prstGeom>
        </p:spPr>
        <p:txBody>
          <a:bodyPr lIns="0" tIns="0" rIns="0" bIns="0" rtlCol="0" anchor="t">
            <a:spAutoFit/>
          </a:bodyPr>
          <a:lstStyle/>
          <a:p>
            <a:pPr algn="l">
              <a:lnSpc>
                <a:spcPts val="3390"/>
              </a:lnSpc>
            </a:pPr>
            <a:r>
              <a:rPr lang="en-US" sz="3000" b="1" spc="-90">
                <a:solidFill>
                  <a:srgbClr val="FFFFFF"/>
                </a:solidFill>
                <a:latin typeface="Poppins Bold"/>
                <a:ea typeface="Poppins Bold"/>
                <a:cs typeface="Poppins Bold"/>
                <a:sym typeface="Poppins Bold"/>
              </a:rPr>
              <a:t>Mempercepat waktu pemrosesan data.</a:t>
            </a:r>
          </a:p>
        </p:txBody>
      </p:sp>
      <p:sp>
        <p:nvSpPr>
          <p:cNvPr id="40" name="TextBox 40"/>
          <p:cNvSpPr txBox="1"/>
          <p:nvPr/>
        </p:nvSpPr>
        <p:spPr>
          <a:xfrm>
            <a:off x="7306138" y="6992996"/>
            <a:ext cx="4227829" cy="1312682"/>
          </a:xfrm>
          <a:prstGeom prst="rect">
            <a:avLst/>
          </a:prstGeom>
        </p:spPr>
        <p:txBody>
          <a:bodyPr lIns="0" tIns="0" rIns="0" bIns="0" rtlCol="0" anchor="t">
            <a:spAutoFit/>
          </a:bodyPr>
          <a:lstStyle/>
          <a:p>
            <a:pPr algn="just">
              <a:lnSpc>
                <a:spcPts val="3390"/>
              </a:lnSpc>
            </a:pPr>
            <a:r>
              <a:rPr lang="en-US" sz="3000" b="1" spc="-90">
                <a:solidFill>
                  <a:srgbClr val="FFFFFF"/>
                </a:solidFill>
                <a:latin typeface="Poppins Bold"/>
                <a:ea typeface="Poppins Bold"/>
                <a:cs typeface="Poppins Bold"/>
                <a:sym typeface="Poppins Bold"/>
              </a:rPr>
              <a:t>Meningkatkan pengalaman pengguna.</a:t>
            </a:r>
          </a:p>
        </p:txBody>
      </p:sp>
      <p:grpSp>
        <p:nvGrpSpPr>
          <p:cNvPr id="41" name="Group 41"/>
          <p:cNvGrpSpPr/>
          <p:nvPr/>
        </p:nvGrpSpPr>
        <p:grpSpPr>
          <a:xfrm rot="-1787783">
            <a:off x="-2408946" y="3844520"/>
            <a:ext cx="8573190" cy="4617620"/>
            <a:chOff x="0" y="0"/>
            <a:chExt cx="1296853" cy="698500"/>
          </a:xfrm>
        </p:grpSpPr>
        <p:sp>
          <p:nvSpPr>
            <p:cNvPr id="42" name="Freeform 42"/>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id="43" name="TextBox 43"/>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rot="1767691">
            <a:off x="-3172164" y="2188217"/>
            <a:ext cx="9037567" cy="4867739"/>
            <a:chOff x="0" y="0"/>
            <a:chExt cx="1296853" cy="698500"/>
          </a:xfrm>
        </p:grpSpPr>
        <p:sp>
          <p:nvSpPr>
            <p:cNvPr id="45" name="Freeform 45"/>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46" name="TextBox 46"/>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47" name="Freeform 47"/>
          <p:cNvSpPr/>
          <p:nvPr/>
        </p:nvSpPr>
        <p:spPr>
          <a:xfrm rot="-1813147">
            <a:off x="-111234" y="3050360"/>
            <a:ext cx="5448428" cy="4774185"/>
          </a:xfrm>
          <a:custGeom>
            <a:avLst/>
            <a:gdLst/>
            <a:ahLst/>
            <a:cxnLst/>
            <a:rect l="l" t="t" r="r" b="b"/>
            <a:pathLst>
              <a:path w="5448428" h="4774185">
                <a:moveTo>
                  <a:pt x="0" y="0"/>
                </a:moveTo>
                <a:lnTo>
                  <a:pt x="5448428" y="0"/>
                </a:lnTo>
                <a:lnTo>
                  <a:pt x="5448428" y="4774185"/>
                </a:lnTo>
                <a:lnTo>
                  <a:pt x="0" y="4774185"/>
                </a:lnTo>
                <a:lnTo>
                  <a:pt x="0" y="0"/>
                </a:lnTo>
                <a:close/>
              </a:path>
            </a:pathLst>
          </a:custGeom>
          <a:blipFill>
            <a:blip r:embed="rId6"/>
            <a:stretch>
              <a:fillRect/>
            </a:stretch>
          </a:blipFill>
        </p:spPr>
      </p:sp>
      <p:grpSp>
        <p:nvGrpSpPr>
          <p:cNvPr id="48" name="Group 48"/>
          <p:cNvGrpSpPr/>
          <p:nvPr/>
        </p:nvGrpSpPr>
        <p:grpSpPr>
          <a:xfrm>
            <a:off x="361517" y="2781395"/>
            <a:ext cx="4502927" cy="5239770"/>
            <a:chOff x="0" y="0"/>
            <a:chExt cx="698500" cy="812800"/>
          </a:xfrm>
        </p:grpSpPr>
        <p:sp>
          <p:nvSpPr>
            <p:cNvPr id="49" name="Freeform 49"/>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50" name="TextBox 50"/>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51" name="Freeform 51"/>
          <p:cNvSpPr/>
          <p:nvPr/>
        </p:nvSpPr>
        <p:spPr>
          <a:xfrm rot="-1775767" flipV="1">
            <a:off x="2664319" y="7422397"/>
            <a:ext cx="3095998" cy="147060"/>
          </a:xfrm>
          <a:custGeom>
            <a:avLst/>
            <a:gdLst/>
            <a:ahLst/>
            <a:cxnLst/>
            <a:rect l="l" t="t" r="r" b="b"/>
            <a:pathLst>
              <a:path w="3095998" h="147060">
                <a:moveTo>
                  <a:pt x="0" y="147059"/>
                </a:moveTo>
                <a:lnTo>
                  <a:pt x="3095999" y="147059"/>
                </a:lnTo>
                <a:lnTo>
                  <a:pt x="3095999" y="0"/>
                </a:lnTo>
                <a:lnTo>
                  <a:pt x="0" y="0"/>
                </a:lnTo>
                <a:lnTo>
                  <a:pt x="0" y="147059"/>
                </a:lnTo>
                <a:close/>
              </a:path>
            </a:pathLst>
          </a:custGeom>
          <a:blipFill>
            <a:blip r:embed="rId7">
              <a:alphaModFix amt="80000"/>
            </a:blip>
            <a:stretch>
              <a:fillRect/>
            </a:stretch>
          </a:blipFill>
        </p:spPr>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34449" y="757198"/>
            <a:ext cx="8641507" cy="1819299"/>
            <a:chOff x="0" y="0"/>
            <a:chExt cx="3954019" cy="832441"/>
          </a:xfrm>
        </p:grpSpPr>
        <p:sp>
          <p:nvSpPr>
            <p:cNvPr id="3" name="Freeform 3"/>
            <p:cNvSpPr/>
            <p:nvPr/>
          </p:nvSpPr>
          <p:spPr>
            <a:xfrm>
              <a:off x="0" y="0"/>
              <a:ext cx="3954019" cy="832441"/>
            </a:xfrm>
            <a:custGeom>
              <a:avLst/>
              <a:gdLst/>
              <a:ahLst/>
              <a:cxnLst/>
              <a:rect l="l" t="t" r="r" b="b"/>
              <a:pathLst>
                <a:path w="3954019" h="832441">
                  <a:moveTo>
                    <a:pt x="3954019" y="416220"/>
                  </a:moveTo>
                  <a:lnTo>
                    <a:pt x="3750819" y="832441"/>
                  </a:lnTo>
                  <a:lnTo>
                    <a:pt x="203200" y="832441"/>
                  </a:lnTo>
                  <a:lnTo>
                    <a:pt x="0" y="416220"/>
                  </a:lnTo>
                  <a:lnTo>
                    <a:pt x="203200" y="0"/>
                  </a:lnTo>
                  <a:lnTo>
                    <a:pt x="3750819" y="0"/>
                  </a:lnTo>
                  <a:lnTo>
                    <a:pt x="3954019" y="416220"/>
                  </a:lnTo>
                  <a:close/>
                </a:path>
              </a:pathLst>
            </a:custGeom>
            <a:solidFill>
              <a:srgbClr val="024A59"/>
            </a:solidFill>
          </p:spPr>
        </p:sp>
        <p:sp>
          <p:nvSpPr>
            <p:cNvPr id="4" name="TextBox 4"/>
            <p:cNvSpPr txBox="1"/>
            <p:nvPr/>
          </p:nvSpPr>
          <p:spPr>
            <a:xfrm>
              <a:off x="114300" y="-57150"/>
              <a:ext cx="3725419" cy="889591"/>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335610" y="3328004"/>
            <a:ext cx="15616781" cy="5779234"/>
          </a:xfrm>
          <a:prstGeom prst="rect">
            <a:avLst/>
          </a:prstGeom>
        </p:spPr>
        <p:txBody>
          <a:bodyPr lIns="0" tIns="0" rIns="0" bIns="0" rtlCol="0" anchor="t">
            <a:spAutoFit/>
          </a:bodyPr>
          <a:lstStyle/>
          <a:p>
            <a:pPr marL="652762" lvl="1" indent="-326381" algn="just">
              <a:lnSpc>
                <a:spcPts val="4172"/>
              </a:lnSpc>
              <a:buFont typeface="Arial"/>
              <a:buChar char="•"/>
            </a:pPr>
            <a:r>
              <a:rPr lang="en-US" sz="3023" b="1">
                <a:solidFill>
                  <a:srgbClr val="000000"/>
                </a:solidFill>
                <a:latin typeface="Poppins Bold"/>
                <a:ea typeface="Poppins Bold"/>
                <a:cs typeface="Poppins Bold"/>
                <a:sym typeface="Poppins Bold"/>
              </a:rPr>
              <a:t>Pengumpulan Data</a:t>
            </a:r>
          </a:p>
          <a:p>
            <a:pPr marL="652762" lvl="1" indent="-326381" algn="just">
              <a:lnSpc>
                <a:spcPts val="4172"/>
              </a:lnSpc>
              <a:buFont typeface="Arial"/>
              <a:buChar char="•"/>
            </a:pPr>
            <a:r>
              <a:rPr lang="en-US" sz="3023" b="1">
                <a:solidFill>
                  <a:srgbClr val="000000"/>
                </a:solidFill>
                <a:latin typeface="Poppins Bold"/>
                <a:ea typeface="Poppins Bold"/>
                <a:cs typeface="Poppins Bold"/>
                <a:sym typeface="Poppins Bold"/>
              </a:rPr>
              <a:t>Normalisasi Data</a:t>
            </a:r>
          </a:p>
          <a:p>
            <a:pPr marL="652762" lvl="1" indent="-326381" algn="just">
              <a:lnSpc>
                <a:spcPts val="4172"/>
              </a:lnSpc>
              <a:buFont typeface="Arial"/>
              <a:buChar char="•"/>
            </a:pPr>
            <a:r>
              <a:rPr lang="en-US" sz="3023" b="1">
                <a:solidFill>
                  <a:srgbClr val="000000"/>
                </a:solidFill>
                <a:latin typeface="Poppins Bold"/>
                <a:ea typeface="Poppins Bold"/>
                <a:cs typeface="Poppins Bold"/>
                <a:sym typeface="Poppins Bold"/>
              </a:rPr>
              <a:t>Implementasi Algoritma Machine Learning:</a:t>
            </a:r>
          </a:p>
          <a:p>
            <a:pPr marL="1305524" lvl="2" indent="-435175" algn="just">
              <a:lnSpc>
                <a:spcPts val="4172"/>
              </a:lnSpc>
              <a:buFont typeface="Arial"/>
              <a:buChar char="⚬"/>
            </a:pPr>
            <a:r>
              <a:rPr lang="en-US" sz="3023" b="1">
                <a:solidFill>
                  <a:srgbClr val="000000"/>
                </a:solidFill>
                <a:latin typeface="Poppins Bold"/>
                <a:ea typeface="Poppins Bold"/>
                <a:cs typeface="Poppins Bold"/>
                <a:sym typeface="Poppins Bold"/>
              </a:rPr>
              <a:t>Clustering (K-Means):</a:t>
            </a:r>
            <a:r>
              <a:rPr lang="en-US" sz="3023">
                <a:solidFill>
                  <a:srgbClr val="000000"/>
                </a:solidFill>
                <a:latin typeface="Poppins"/>
                <a:ea typeface="Poppins"/>
                <a:cs typeface="Poppins"/>
                <a:sym typeface="Poppins"/>
              </a:rPr>
              <a:t> Segmentasi pelanggan berdasarkan karakteristik belanja.</a:t>
            </a:r>
          </a:p>
          <a:p>
            <a:pPr marL="1305524" lvl="2" indent="-435175" algn="just">
              <a:lnSpc>
                <a:spcPts val="4172"/>
              </a:lnSpc>
              <a:buFont typeface="Arial"/>
              <a:buChar char="⚬"/>
            </a:pPr>
            <a:r>
              <a:rPr lang="en-US" sz="3023" b="1">
                <a:solidFill>
                  <a:srgbClr val="000000"/>
                </a:solidFill>
                <a:latin typeface="Poppins Bold"/>
                <a:ea typeface="Poppins Bold"/>
                <a:cs typeface="Poppins Bold"/>
                <a:sym typeface="Poppins Bold"/>
              </a:rPr>
              <a:t>Classification (Random Forest):</a:t>
            </a:r>
            <a:r>
              <a:rPr lang="en-US" sz="3023">
                <a:solidFill>
                  <a:srgbClr val="000000"/>
                </a:solidFill>
                <a:latin typeface="Poppins"/>
                <a:ea typeface="Poppins"/>
                <a:cs typeface="Poppins"/>
                <a:sym typeface="Poppins"/>
              </a:rPr>
              <a:t> Prediksi preferensi produk pelanggan.</a:t>
            </a:r>
          </a:p>
          <a:p>
            <a:pPr marL="1305524" lvl="2" indent="-435175" algn="just">
              <a:lnSpc>
                <a:spcPts val="4172"/>
              </a:lnSpc>
              <a:buFont typeface="Arial"/>
              <a:buChar char="⚬"/>
            </a:pPr>
            <a:r>
              <a:rPr lang="en-US" sz="3023" b="1">
                <a:solidFill>
                  <a:srgbClr val="000000"/>
                </a:solidFill>
                <a:latin typeface="Poppins Bold"/>
                <a:ea typeface="Poppins Bold"/>
                <a:cs typeface="Poppins Bold"/>
                <a:sym typeface="Poppins Bold"/>
              </a:rPr>
              <a:t>Reinforcement Learning:</a:t>
            </a:r>
            <a:r>
              <a:rPr lang="en-US" sz="3023">
                <a:solidFill>
                  <a:srgbClr val="000000"/>
                </a:solidFill>
                <a:latin typeface="Poppins"/>
                <a:ea typeface="Poppins"/>
                <a:cs typeface="Poppins"/>
                <a:sym typeface="Poppins"/>
              </a:rPr>
              <a:t> Pembaruan dinamis pada model rekomendasi produk berdasarkan feedback pelanggan.</a:t>
            </a:r>
          </a:p>
          <a:p>
            <a:pPr marL="1305524" lvl="2" indent="-435175" algn="just">
              <a:lnSpc>
                <a:spcPts val="4172"/>
              </a:lnSpc>
              <a:buFont typeface="Arial"/>
              <a:buChar char="⚬"/>
            </a:pPr>
            <a:r>
              <a:rPr lang="en-US" sz="3023" b="1">
                <a:solidFill>
                  <a:srgbClr val="000000"/>
                </a:solidFill>
                <a:latin typeface="Poppins Bold"/>
                <a:ea typeface="Poppins Bold"/>
                <a:cs typeface="Poppins Bold"/>
                <a:sym typeface="Poppins Bold"/>
              </a:rPr>
              <a:t>Evaluasi Model: </a:t>
            </a:r>
            <a:r>
              <a:rPr lang="en-US" sz="3023">
                <a:solidFill>
                  <a:srgbClr val="000000"/>
                </a:solidFill>
                <a:latin typeface="Poppins"/>
                <a:ea typeface="Poppins"/>
                <a:cs typeface="Poppins"/>
                <a:sym typeface="Poppins"/>
              </a:rPr>
              <a:t>Model dievaluasi menggunakan metrik akurasi, precision, recall, F1-score, dan AUC.</a:t>
            </a:r>
          </a:p>
          <a:p>
            <a:pPr algn="just">
              <a:lnSpc>
                <a:spcPts val="4172"/>
              </a:lnSpc>
            </a:pPr>
            <a:endParaRPr lang="en-US" sz="3023">
              <a:solidFill>
                <a:srgbClr val="000000"/>
              </a:solidFill>
              <a:latin typeface="Poppins"/>
              <a:ea typeface="Poppins"/>
              <a:cs typeface="Poppins"/>
              <a:sym typeface="Poppins"/>
            </a:endParaRPr>
          </a:p>
        </p:txBody>
      </p:sp>
      <p:sp>
        <p:nvSpPr>
          <p:cNvPr id="6" name="Freeform 6"/>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7" name="Freeform 7"/>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8" name="Group 8"/>
          <p:cNvGrpSpPr/>
          <p:nvPr/>
        </p:nvGrpSpPr>
        <p:grpSpPr>
          <a:xfrm>
            <a:off x="3938494" y="9963150"/>
            <a:ext cx="16477376" cy="783580"/>
            <a:chOff x="0" y="0"/>
            <a:chExt cx="4339720" cy="206375"/>
          </a:xfrm>
        </p:grpSpPr>
        <p:sp>
          <p:nvSpPr>
            <p:cNvPr id="9" name="Freeform 9"/>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10" name="TextBox 10"/>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24868" y="9963150"/>
            <a:ext cx="7295490" cy="783580"/>
            <a:chOff x="0" y="0"/>
            <a:chExt cx="1921446" cy="206375"/>
          </a:xfrm>
        </p:grpSpPr>
        <p:sp>
          <p:nvSpPr>
            <p:cNvPr id="12" name="Freeform 12"/>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13" name="TextBox 13"/>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5270687" y="1275455"/>
            <a:ext cx="7969032" cy="668487"/>
          </a:xfrm>
          <a:prstGeom prst="rect">
            <a:avLst/>
          </a:prstGeom>
        </p:spPr>
        <p:txBody>
          <a:bodyPr lIns="0" tIns="0" rIns="0" bIns="0" rtlCol="0" anchor="t">
            <a:spAutoFit/>
          </a:bodyPr>
          <a:lstStyle/>
          <a:p>
            <a:pPr algn="ctr">
              <a:lnSpc>
                <a:spcPts val="5154"/>
              </a:lnSpc>
            </a:pPr>
            <a:r>
              <a:rPr lang="en-US" sz="3681" b="1">
                <a:solidFill>
                  <a:srgbClr val="FFFFFF"/>
                </a:solidFill>
                <a:latin typeface="Poppins Bold"/>
                <a:ea typeface="Poppins Bold"/>
                <a:cs typeface="Poppins Bold"/>
                <a:sym typeface="Poppins Bold"/>
              </a:rPr>
              <a:t>Metode</a:t>
            </a:r>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34449" y="757198"/>
            <a:ext cx="8641507" cy="1819299"/>
            <a:chOff x="0" y="0"/>
            <a:chExt cx="3954019" cy="832441"/>
          </a:xfrm>
        </p:grpSpPr>
        <p:sp>
          <p:nvSpPr>
            <p:cNvPr id="3" name="Freeform 3"/>
            <p:cNvSpPr/>
            <p:nvPr/>
          </p:nvSpPr>
          <p:spPr>
            <a:xfrm>
              <a:off x="0" y="0"/>
              <a:ext cx="3954019" cy="832441"/>
            </a:xfrm>
            <a:custGeom>
              <a:avLst/>
              <a:gdLst/>
              <a:ahLst/>
              <a:cxnLst/>
              <a:rect l="l" t="t" r="r" b="b"/>
              <a:pathLst>
                <a:path w="3954019" h="832441">
                  <a:moveTo>
                    <a:pt x="3954019" y="416220"/>
                  </a:moveTo>
                  <a:lnTo>
                    <a:pt x="3750819" y="832441"/>
                  </a:lnTo>
                  <a:lnTo>
                    <a:pt x="203200" y="832441"/>
                  </a:lnTo>
                  <a:lnTo>
                    <a:pt x="0" y="416220"/>
                  </a:lnTo>
                  <a:lnTo>
                    <a:pt x="203200" y="0"/>
                  </a:lnTo>
                  <a:lnTo>
                    <a:pt x="3750819" y="0"/>
                  </a:lnTo>
                  <a:lnTo>
                    <a:pt x="3954019" y="416220"/>
                  </a:lnTo>
                  <a:close/>
                </a:path>
              </a:pathLst>
            </a:custGeom>
            <a:solidFill>
              <a:srgbClr val="024A59"/>
            </a:solidFill>
          </p:spPr>
        </p:sp>
        <p:sp>
          <p:nvSpPr>
            <p:cNvPr id="4" name="TextBox 4"/>
            <p:cNvSpPr txBox="1"/>
            <p:nvPr/>
          </p:nvSpPr>
          <p:spPr>
            <a:xfrm>
              <a:off x="114300" y="-57150"/>
              <a:ext cx="3725419" cy="88959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6" name="Freeform 6"/>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7" name="Group 7"/>
          <p:cNvGrpSpPr/>
          <p:nvPr/>
        </p:nvGrpSpPr>
        <p:grpSpPr>
          <a:xfrm>
            <a:off x="3938494" y="9963150"/>
            <a:ext cx="16477376" cy="783580"/>
            <a:chOff x="0" y="0"/>
            <a:chExt cx="4339720" cy="206375"/>
          </a:xfrm>
        </p:grpSpPr>
        <p:sp>
          <p:nvSpPr>
            <p:cNvPr id="8" name="Freeform 8"/>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9" name="TextBox 9"/>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024868" y="9963150"/>
            <a:ext cx="7295490" cy="783580"/>
            <a:chOff x="0" y="0"/>
            <a:chExt cx="1921446" cy="206375"/>
          </a:xfrm>
        </p:grpSpPr>
        <p:sp>
          <p:nvSpPr>
            <p:cNvPr id="11" name="Freeform 11"/>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12" name="TextBox 12"/>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335610" y="5440113"/>
            <a:ext cx="3136392" cy="1879222"/>
          </a:xfrm>
          <a:custGeom>
            <a:avLst/>
            <a:gdLst/>
            <a:ahLst/>
            <a:cxnLst/>
            <a:rect l="l" t="t" r="r" b="b"/>
            <a:pathLst>
              <a:path w="3136392" h="1879222">
                <a:moveTo>
                  <a:pt x="0" y="0"/>
                </a:moveTo>
                <a:lnTo>
                  <a:pt x="3136392" y="0"/>
                </a:lnTo>
                <a:lnTo>
                  <a:pt x="3136392" y="1879222"/>
                </a:lnTo>
                <a:lnTo>
                  <a:pt x="0" y="1879222"/>
                </a:lnTo>
                <a:lnTo>
                  <a:pt x="0" y="0"/>
                </a:lnTo>
                <a:close/>
              </a:path>
            </a:pathLst>
          </a:custGeom>
          <a:blipFill>
            <a:blip r:embed="rId4"/>
            <a:stretch>
              <a:fillRect/>
            </a:stretch>
          </a:blipFill>
        </p:spPr>
      </p:sp>
      <p:sp>
        <p:nvSpPr>
          <p:cNvPr id="14" name="Freeform 14"/>
          <p:cNvSpPr/>
          <p:nvPr/>
        </p:nvSpPr>
        <p:spPr>
          <a:xfrm>
            <a:off x="4692868" y="6433573"/>
            <a:ext cx="3155509" cy="2536117"/>
          </a:xfrm>
          <a:custGeom>
            <a:avLst/>
            <a:gdLst/>
            <a:ahLst/>
            <a:cxnLst/>
            <a:rect l="l" t="t" r="r" b="b"/>
            <a:pathLst>
              <a:path w="3155509" h="2536117">
                <a:moveTo>
                  <a:pt x="0" y="0"/>
                </a:moveTo>
                <a:lnTo>
                  <a:pt x="3155509" y="0"/>
                </a:lnTo>
                <a:lnTo>
                  <a:pt x="3155509" y="2536117"/>
                </a:lnTo>
                <a:lnTo>
                  <a:pt x="0" y="2536117"/>
                </a:lnTo>
                <a:lnTo>
                  <a:pt x="0" y="0"/>
                </a:lnTo>
                <a:close/>
              </a:path>
            </a:pathLst>
          </a:custGeom>
          <a:blipFill>
            <a:blip r:embed="rId5"/>
            <a:stretch>
              <a:fillRect/>
            </a:stretch>
          </a:blipFill>
        </p:spPr>
      </p:sp>
      <p:sp>
        <p:nvSpPr>
          <p:cNvPr id="15" name="Freeform 15"/>
          <p:cNvSpPr/>
          <p:nvPr/>
        </p:nvSpPr>
        <p:spPr>
          <a:xfrm>
            <a:off x="8729370" y="5964338"/>
            <a:ext cx="5257841" cy="3293962"/>
          </a:xfrm>
          <a:custGeom>
            <a:avLst/>
            <a:gdLst/>
            <a:ahLst/>
            <a:cxnLst/>
            <a:rect l="l" t="t" r="r" b="b"/>
            <a:pathLst>
              <a:path w="5257841" h="3293962">
                <a:moveTo>
                  <a:pt x="0" y="0"/>
                </a:moveTo>
                <a:lnTo>
                  <a:pt x="5257840" y="0"/>
                </a:lnTo>
                <a:lnTo>
                  <a:pt x="5257840" y="3293962"/>
                </a:lnTo>
                <a:lnTo>
                  <a:pt x="0" y="3293962"/>
                </a:lnTo>
                <a:lnTo>
                  <a:pt x="0" y="0"/>
                </a:lnTo>
                <a:close/>
              </a:path>
            </a:pathLst>
          </a:custGeom>
          <a:blipFill>
            <a:blip r:embed="rId6"/>
            <a:stretch>
              <a:fillRect l="-7931" t="-29541" r="-4532" b="-21398"/>
            </a:stretch>
          </a:blipFill>
        </p:spPr>
      </p:sp>
      <p:sp>
        <p:nvSpPr>
          <p:cNvPr id="16" name="Freeform 16"/>
          <p:cNvSpPr/>
          <p:nvPr/>
        </p:nvSpPr>
        <p:spPr>
          <a:xfrm>
            <a:off x="14464588" y="5300721"/>
            <a:ext cx="3231237" cy="3231237"/>
          </a:xfrm>
          <a:custGeom>
            <a:avLst/>
            <a:gdLst/>
            <a:ahLst/>
            <a:cxnLst/>
            <a:rect l="l" t="t" r="r" b="b"/>
            <a:pathLst>
              <a:path w="3231237" h="3231237">
                <a:moveTo>
                  <a:pt x="0" y="0"/>
                </a:moveTo>
                <a:lnTo>
                  <a:pt x="3231238" y="0"/>
                </a:lnTo>
                <a:lnTo>
                  <a:pt x="3231238" y="3231238"/>
                </a:lnTo>
                <a:lnTo>
                  <a:pt x="0" y="3231238"/>
                </a:lnTo>
                <a:lnTo>
                  <a:pt x="0" y="0"/>
                </a:lnTo>
                <a:close/>
              </a:path>
            </a:pathLst>
          </a:custGeom>
          <a:blipFill>
            <a:blip r:embed="rId7"/>
            <a:stretch>
              <a:fillRect/>
            </a:stretch>
          </a:blipFill>
        </p:spPr>
      </p:sp>
      <p:sp>
        <p:nvSpPr>
          <p:cNvPr id="17" name="TextBox 17"/>
          <p:cNvSpPr txBox="1"/>
          <p:nvPr/>
        </p:nvSpPr>
        <p:spPr>
          <a:xfrm>
            <a:off x="1335610" y="3328004"/>
            <a:ext cx="15616781" cy="2112109"/>
          </a:xfrm>
          <a:prstGeom prst="rect">
            <a:avLst/>
          </a:prstGeom>
        </p:spPr>
        <p:txBody>
          <a:bodyPr lIns="0" tIns="0" rIns="0" bIns="0" rtlCol="0" anchor="t">
            <a:spAutoFit/>
          </a:bodyPr>
          <a:lstStyle/>
          <a:p>
            <a:pPr algn="just">
              <a:lnSpc>
                <a:spcPts val="4172"/>
              </a:lnSpc>
            </a:pPr>
            <a:r>
              <a:rPr lang="en-US" sz="3023">
                <a:solidFill>
                  <a:srgbClr val="000000"/>
                </a:solidFill>
                <a:latin typeface="Poppins"/>
                <a:ea typeface="Poppins"/>
                <a:cs typeface="Poppins"/>
                <a:sym typeface="Poppins"/>
              </a:rPr>
              <a:t>Tools yang Digunakan</a:t>
            </a:r>
          </a:p>
          <a:p>
            <a:pPr marL="652762" lvl="1" indent="-326381" algn="just">
              <a:lnSpc>
                <a:spcPts val="4172"/>
              </a:lnSpc>
              <a:buFont typeface="Arial"/>
              <a:buChar char="•"/>
            </a:pPr>
            <a:r>
              <a:rPr lang="en-US" sz="3023" b="1">
                <a:solidFill>
                  <a:srgbClr val="000000"/>
                </a:solidFill>
                <a:latin typeface="Poppins Bold"/>
                <a:ea typeface="Poppins Bold"/>
                <a:cs typeface="Poppins Bold"/>
                <a:sym typeface="Poppins Bold"/>
              </a:rPr>
              <a:t>Platform Cloud: </a:t>
            </a:r>
            <a:r>
              <a:rPr lang="en-US" sz="3023">
                <a:solidFill>
                  <a:srgbClr val="000000"/>
                </a:solidFill>
                <a:latin typeface="Poppins"/>
                <a:ea typeface="Poppins"/>
                <a:cs typeface="Poppins"/>
                <a:sym typeface="Poppins"/>
              </a:rPr>
              <a:t>AWS dan Google Cloud untuk skalabilitas dan efisiensi.</a:t>
            </a:r>
          </a:p>
          <a:p>
            <a:pPr marL="652762" lvl="1" indent="-326381" algn="just">
              <a:lnSpc>
                <a:spcPts val="4172"/>
              </a:lnSpc>
              <a:buFont typeface="Arial"/>
              <a:buChar char="•"/>
            </a:pPr>
            <a:r>
              <a:rPr lang="en-US" sz="3023" b="1">
                <a:solidFill>
                  <a:srgbClr val="000000"/>
                </a:solidFill>
                <a:latin typeface="Poppins Bold"/>
                <a:ea typeface="Poppins Bold"/>
                <a:cs typeface="Poppins Bold"/>
                <a:sym typeface="Poppins Bold"/>
              </a:rPr>
              <a:t>Algoritma: </a:t>
            </a:r>
            <a:r>
              <a:rPr lang="en-US" sz="3023">
                <a:solidFill>
                  <a:srgbClr val="000000"/>
                </a:solidFill>
                <a:latin typeface="Poppins"/>
                <a:ea typeface="Poppins"/>
                <a:cs typeface="Poppins"/>
                <a:sym typeface="Poppins"/>
              </a:rPr>
              <a:t>K-Means, Random Forest, dan Reinforcement Learning.</a:t>
            </a:r>
          </a:p>
          <a:p>
            <a:pPr algn="just">
              <a:lnSpc>
                <a:spcPts val="4172"/>
              </a:lnSpc>
            </a:pPr>
            <a:endParaRPr lang="en-US" sz="3023">
              <a:solidFill>
                <a:srgbClr val="000000"/>
              </a:solidFill>
              <a:latin typeface="Poppins"/>
              <a:ea typeface="Poppins"/>
              <a:cs typeface="Poppins"/>
              <a:sym typeface="Poppins"/>
            </a:endParaRPr>
          </a:p>
        </p:txBody>
      </p:sp>
      <p:sp>
        <p:nvSpPr>
          <p:cNvPr id="18" name="TextBox 18"/>
          <p:cNvSpPr txBox="1"/>
          <p:nvPr/>
        </p:nvSpPr>
        <p:spPr>
          <a:xfrm>
            <a:off x="5270687" y="1275455"/>
            <a:ext cx="7969032" cy="668487"/>
          </a:xfrm>
          <a:prstGeom prst="rect">
            <a:avLst/>
          </a:prstGeom>
        </p:spPr>
        <p:txBody>
          <a:bodyPr lIns="0" tIns="0" rIns="0" bIns="0" rtlCol="0" anchor="t">
            <a:spAutoFit/>
          </a:bodyPr>
          <a:lstStyle/>
          <a:p>
            <a:pPr algn="ctr">
              <a:lnSpc>
                <a:spcPts val="5154"/>
              </a:lnSpc>
            </a:pPr>
            <a:r>
              <a:rPr lang="en-US" sz="3681" b="1">
                <a:solidFill>
                  <a:srgbClr val="FFFFFF"/>
                </a:solidFill>
                <a:latin typeface="Poppins Bold"/>
                <a:ea typeface="Poppins Bold"/>
                <a:cs typeface="Poppins Bold"/>
                <a:sym typeface="Poppins Bold"/>
              </a:rPr>
              <a:t>Tools</a:t>
            </a:r>
          </a:p>
        </p:txBody>
      </p:sp>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38494" y="757198"/>
            <a:ext cx="10617246" cy="1819299"/>
            <a:chOff x="0" y="0"/>
            <a:chExt cx="4858041" cy="832441"/>
          </a:xfrm>
        </p:grpSpPr>
        <p:sp>
          <p:nvSpPr>
            <p:cNvPr id="3" name="Freeform 3"/>
            <p:cNvSpPr/>
            <p:nvPr/>
          </p:nvSpPr>
          <p:spPr>
            <a:xfrm>
              <a:off x="0" y="0"/>
              <a:ext cx="4858041" cy="832441"/>
            </a:xfrm>
            <a:custGeom>
              <a:avLst/>
              <a:gdLst/>
              <a:ahLst/>
              <a:cxnLst/>
              <a:rect l="l" t="t" r="r" b="b"/>
              <a:pathLst>
                <a:path w="4858041" h="832441">
                  <a:moveTo>
                    <a:pt x="4858041" y="416220"/>
                  </a:moveTo>
                  <a:lnTo>
                    <a:pt x="4654841" y="832441"/>
                  </a:lnTo>
                  <a:lnTo>
                    <a:pt x="203200" y="832441"/>
                  </a:lnTo>
                  <a:lnTo>
                    <a:pt x="0" y="416220"/>
                  </a:lnTo>
                  <a:lnTo>
                    <a:pt x="203200" y="0"/>
                  </a:lnTo>
                  <a:lnTo>
                    <a:pt x="4654841" y="0"/>
                  </a:lnTo>
                  <a:lnTo>
                    <a:pt x="4858041" y="416220"/>
                  </a:lnTo>
                  <a:close/>
                </a:path>
              </a:pathLst>
            </a:custGeom>
            <a:solidFill>
              <a:srgbClr val="024A59"/>
            </a:solidFill>
          </p:spPr>
        </p:sp>
        <p:sp>
          <p:nvSpPr>
            <p:cNvPr id="4" name="TextBox 4"/>
            <p:cNvSpPr txBox="1"/>
            <p:nvPr/>
          </p:nvSpPr>
          <p:spPr>
            <a:xfrm>
              <a:off x="114300" y="-57150"/>
              <a:ext cx="4629441" cy="889591"/>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228809" y="1179169"/>
            <a:ext cx="10036616" cy="800073"/>
          </a:xfrm>
          <a:prstGeom prst="rect">
            <a:avLst/>
          </a:prstGeom>
        </p:spPr>
        <p:txBody>
          <a:bodyPr lIns="0" tIns="0" rIns="0" bIns="0" rtlCol="0" anchor="t">
            <a:spAutoFit/>
          </a:bodyPr>
          <a:lstStyle/>
          <a:p>
            <a:pPr algn="ctr">
              <a:lnSpc>
                <a:spcPts val="6299"/>
              </a:lnSpc>
              <a:spcBef>
                <a:spcPct val="0"/>
              </a:spcBef>
            </a:pPr>
            <a:r>
              <a:rPr lang="en-US" sz="4499" b="1">
                <a:solidFill>
                  <a:srgbClr val="FFFFFF"/>
                </a:solidFill>
                <a:latin typeface="Poppins Bold"/>
                <a:ea typeface="Poppins Bold"/>
                <a:cs typeface="Poppins Bold"/>
                <a:sym typeface="Poppins Bold"/>
              </a:rPr>
              <a:t>Contoh Judul PI</a:t>
            </a:r>
          </a:p>
        </p:txBody>
      </p:sp>
      <p:sp>
        <p:nvSpPr>
          <p:cNvPr id="6" name="TextBox 6"/>
          <p:cNvSpPr txBox="1"/>
          <p:nvPr/>
        </p:nvSpPr>
        <p:spPr>
          <a:xfrm>
            <a:off x="236838" y="2871750"/>
            <a:ext cx="17259300" cy="7194423"/>
          </a:xfrm>
          <a:prstGeom prst="rect">
            <a:avLst/>
          </a:prstGeom>
        </p:spPr>
        <p:txBody>
          <a:bodyPr lIns="0" tIns="0" rIns="0" bIns="0" rtlCol="0" anchor="t">
            <a:spAutoFit/>
          </a:bodyPr>
          <a:lstStyle/>
          <a:p>
            <a:pPr marL="690881" lvl="1" indent="-345440" algn="just">
              <a:lnSpc>
                <a:spcPts val="4416"/>
              </a:lnSpc>
              <a:buFont typeface="Arial"/>
              <a:buChar char="•"/>
            </a:pPr>
            <a:r>
              <a:rPr lang="en-US" sz="3200" b="1">
                <a:solidFill>
                  <a:srgbClr val="000000"/>
                </a:solidFill>
                <a:latin typeface="Poppins Bold"/>
                <a:ea typeface="Poppins Bold"/>
                <a:cs typeface="Poppins Bold"/>
                <a:sym typeface="Poppins Bold"/>
              </a:rPr>
              <a:t>Judul:</a:t>
            </a:r>
            <a:r>
              <a:rPr lang="en-US" sz="3200">
                <a:solidFill>
                  <a:srgbClr val="000000"/>
                </a:solidFill>
                <a:latin typeface="Poppins"/>
                <a:ea typeface="Poppins"/>
                <a:cs typeface="Poppins"/>
                <a:sym typeface="Poppins"/>
              </a:rPr>
              <a:t> "Pemanfaatan Cloud Computing untuk Menyederhanakan Proses Kerja di Usaha Kecil dan Menengah" </a:t>
            </a:r>
          </a:p>
          <a:p>
            <a:pPr algn="just">
              <a:lnSpc>
                <a:spcPts val="4416"/>
              </a:lnSpc>
            </a:pPr>
            <a:endParaRPr lang="en-US" sz="3200">
              <a:solidFill>
                <a:srgbClr val="000000"/>
              </a:solidFill>
              <a:latin typeface="Poppins"/>
              <a:ea typeface="Poppins"/>
              <a:cs typeface="Poppins"/>
              <a:sym typeface="Poppins"/>
            </a:endParaRPr>
          </a:p>
          <a:p>
            <a:pPr marL="690881" lvl="1" indent="-345440" algn="just">
              <a:lnSpc>
                <a:spcPts val="4416"/>
              </a:lnSpc>
              <a:buFont typeface="Arial"/>
              <a:buChar char="•"/>
            </a:pPr>
            <a:r>
              <a:rPr lang="en-US" sz="3200" b="1">
                <a:solidFill>
                  <a:srgbClr val="000000"/>
                </a:solidFill>
                <a:latin typeface="Poppins Bold"/>
                <a:ea typeface="Poppins Bold"/>
                <a:cs typeface="Poppins Bold"/>
                <a:sym typeface="Poppins Bold"/>
              </a:rPr>
              <a:t>Deskripsi:</a:t>
            </a:r>
            <a:r>
              <a:rPr lang="en-US" sz="3200">
                <a:solidFill>
                  <a:srgbClr val="000000"/>
                </a:solidFill>
                <a:latin typeface="Poppins"/>
                <a:ea typeface="Poppins"/>
                <a:cs typeface="Poppins"/>
                <a:sym typeface="Poppins"/>
              </a:rPr>
              <a:t> Penelitian ini bertujuan untuk menganalisis bagaimana teknologi cloud computing dapat menyederhanakan dan mengoptimalkan proses kerja di usaha kecil dan menengah (UKM). Cloud computing dapat menyediakan solusi teknologi yang hemat biaya bagi UKM dalam hal penyimpanan data, perangkat lunak, dan sumber daya komputasi lainnya yang sebelumnya sulit dijangkau.</a:t>
            </a:r>
          </a:p>
          <a:p>
            <a:pPr marL="690881" lvl="1" indent="-345440" algn="just">
              <a:lnSpc>
                <a:spcPts val="4416"/>
              </a:lnSpc>
              <a:buFont typeface="Arial"/>
              <a:buChar char="•"/>
            </a:pPr>
            <a:r>
              <a:rPr lang="en-US" sz="3200" b="1">
                <a:solidFill>
                  <a:srgbClr val="000000"/>
                </a:solidFill>
                <a:latin typeface="Poppins Bold"/>
                <a:ea typeface="Poppins Bold"/>
                <a:cs typeface="Poppins Bold"/>
                <a:sym typeface="Poppins Bold"/>
              </a:rPr>
              <a:t>Tools: </a:t>
            </a:r>
          </a:p>
          <a:p>
            <a:pPr marL="1381761" lvl="2" indent="-460587" algn="just">
              <a:lnSpc>
                <a:spcPts val="4416"/>
              </a:lnSpc>
              <a:buFont typeface="Arial"/>
              <a:buChar char="⚬"/>
            </a:pPr>
            <a:r>
              <a:rPr lang="en-US" sz="3200">
                <a:solidFill>
                  <a:srgbClr val="000000"/>
                </a:solidFill>
                <a:latin typeface="Poppins"/>
                <a:ea typeface="Poppins"/>
                <a:cs typeface="Poppins"/>
                <a:sym typeface="Poppins"/>
              </a:rPr>
              <a:t>Platform Cloud (AWS, Google Cloud, Microsoft Azure)</a:t>
            </a:r>
          </a:p>
          <a:p>
            <a:pPr marL="1381761" lvl="2" indent="-460587" algn="just">
              <a:lnSpc>
                <a:spcPts val="4416"/>
              </a:lnSpc>
              <a:buFont typeface="Arial"/>
              <a:buChar char="⚬"/>
            </a:pPr>
            <a:r>
              <a:rPr lang="en-US" sz="3200">
                <a:solidFill>
                  <a:srgbClr val="000000"/>
                </a:solidFill>
                <a:latin typeface="Poppins"/>
                <a:ea typeface="Poppins"/>
                <a:cs typeface="Poppins"/>
                <a:sym typeface="Poppins"/>
              </a:rPr>
              <a:t>Alat analisis data seperti Microsoft Excel atau Google Sheets untuk analisis biaya dan efisiensi.</a:t>
            </a:r>
          </a:p>
          <a:p>
            <a:pPr algn="just">
              <a:lnSpc>
                <a:spcPts val="4416"/>
              </a:lnSpc>
            </a:pPr>
            <a:endParaRPr lang="en-US" sz="3200">
              <a:solidFill>
                <a:srgbClr val="000000"/>
              </a:solidFill>
              <a:latin typeface="Poppins"/>
              <a:ea typeface="Poppins"/>
              <a:cs typeface="Poppins"/>
              <a:sym typeface="Poppins"/>
            </a:endParaRPr>
          </a:p>
        </p:txBody>
      </p:sp>
      <p:sp>
        <p:nvSpPr>
          <p:cNvPr id="7" name="Freeform 7"/>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8" name="Freeform 8"/>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9" name="Group 9"/>
          <p:cNvGrpSpPr/>
          <p:nvPr/>
        </p:nvGrpSpPr>
        <p:grpSpPr>
          <a:xfrm>
            <a:off x="3938494" y="9963150"/>
            <a:ext cx="16477376" cy="783580"/>
            <a:chOff x="0" y="0"/>
            <a:chExt cx="4339720" cy="206375"/>
          </a:xfrm>
        </p:grpSpPr>
        <p:sp>
          <p:nvSpPr>
            <p:cNvPr id="10" name="Freeform 10"/>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11" name="TextBox 11"/>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024868" y="9963150"/>
            <a:ext cx="7295490" cy="783580"/>
            <a:chOff x="0" y="0"/>
            <a:chExt cx="1921446" cy="206375"/>
          </a:xfrm>
        </p:grpSpPr>
        <p:sp>
          <p:nvSpPr>
            <p:cNvPr id="13" name="Freeform 13"/>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14" name="TextBox 14"/>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38494" y="757198"/>
            <a:ext cx="10617246" cy="1819299"/>
            <a:chOff x="0" y="0"/>
            <a:chExt cx="4858041" cy="832441"/>
          </a:xfrm>
        </p:grpSpPr>
        <p:sp>
          <p:nvSpPr>
            <p:cNvPr id="3" name="Freeform 3"/>
            <p:cNvSpPr/>
            <p:nvPr/>
          </p:nvSpPr>
          <p:spPr>
            <a:xfrm>
              <a:off x="0" y="0"/>
              <a:ext cx="4858041" cy="832441"/>
            </a:xfrm>
            <a:custGeom>
              <a:avLst/>
              <a:gdLst/>
              <a:ahLst/>
              <a:cxnLst/>
              <a:rect l="l" t="t" r="r" b="b"/>
              <a:pathLst>
                <a:path w="4858041" h="832441">
                  <a:moveTo>
                    <a:pt x="4858041" y="416220"/>
                  </a:moveTo>
                  <a:lnTo>
                    <a:pt x="4654841" y="832441"/>
                  </a:lnTo>
                  <a:lnTo>
                    <a:pt x="203200" y="832441"/>
                  </a:lnTo>
                  <a:lnTo>
                    <a:pt x="0" y="416220"/>
                  </a:lnTo>
                  <a:lnTo>
                    <a:pt x="203200" y="0"/>
                  </a:lnTo>
                  <a:lnTo>
                    <a:pt x="4654841" y="0"/>
                  </a:lnTo>
                  <a:lnTo>
                    <a:pt x="4858041" y="416220"/>
                  </a:lnTo>
                  <a:close/>
                </a:path>
              </a:pathLst>
            </a:custGeom>
            <a:solidFill>
              <a:srgbClr val="024A59"/>
            </a:solidFill>
          </p:spPr>
        </p:sp>
        <p:sp>
          <p:nvSpPr>
            <p:cNvPr id="4" name="TextBox 4"/>
            <p:cNvSpPr txBox="1"/>
            <p:nvPr/>
          </p:nvSpPr>
          <p:spPr>
            <a:xfrm>
              <a:off x="114300" y="-57150"/>
              <a:ext cx="4629441" cy="889591"/>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228809" y="1179169"/>
            <a:ext cx="10036616" cy="800073"/>
          </a:xfrm>
          <a:prstGeom prst="rect">
            <a:avLst/>
          </a:prstGeom>
        </p:spPr>
        <p:txBody>
          <a:bodyPr lIns="0" tIns="0" rIns="0" bIns="0" rtlCol="0" anchor="t">
            <a:spAutoFit/>
          </a:bodyPr>
          <a:lstStyle/>
          <a:p>
            <a:pPr algn="ctr">
              <a:lnSpc>
                <a:spcPts val="6299"/>
              </a:lnSpc>
              <a:spcBef>
                <a:spcPct val="0"/>
              </a:spcBef>
            </a:pPr>
            <a:r>
              <a:rPr lang="en-US" sz="4499" b="1">
                <a:solidFill>
                  <a:srgbClr val="FFFFFF"/>
                </a:solidFill>
                <a:latin typeface="Poppins Bold"/>
                <a:ea typeface="Poppins Bold"/>
                <a:cs typeface="Poppins Bold"/>
                <a:sym typeface="Poppins Bold"/>
              </a:rPr>
              <a:t>Contoh Judul PI</a:t>
            </a:r>
          </a:p>
        </p:txBody>
      </p:sp>
      <p:sp>
        <p:nvSpPr>
          <p:cNvPr id="6" name="TextBox 6"/>
          <p:cNvSpPr txBox="1"/>
          <p:nvPr/>
        </p:nvSpPr>
        <p:spPr>
          <a:xfrm>
            <a:off x="236838" y="2871750"/>
            <a:ext cx="17259300" cy="7194423"/>
          </a:xfrm>
          <a:prstGeom prst="rect">
            <a:avLst/>
          </a:prstGeom>
        </p:spPr>
        <p:txBody>
          <a:bodyPr lIns="0" tIns="0" rIns="0" bIns="0" rtlCol="0" anchor="t">
            <a:spAutoFit/>
          </a:bodyPr>
          <a:lstStyle/>
          <a:p>
            <a:pPr marL="690881" lvl="1" indent="-345440" algn="just">
              <a:lnSpc>
                <a:spcPts val="4416"/>
              </a:lnSpc>
              <a:buFont typeface="Arial"/>
              <a:buChar char="•"/>
            </a:pPr>
            <a:r>
              <a:rPr lang="en-US" sz="3200" b="1">
                <a:solidFill>
                  <a:srgbClr val="000000"/>
                </a:solidFill>
                <a:latin typeface="Poppins Bold"/>
                <a:ea typeface="Poppins Bold"/>
                <a:cs typeface="Poppins Bold"/>
                <a:sym typeface="Poppins Bold"/>
              </a:rPr>
              <a:t>Judul:</a:t>
            </a:r>
            <a:r>
              <a:rPr lang="en-US" sz="3200">
                <a:solidFill>
                  <a:srgbClr val="000000"/>
                </a:solidFill>
                <a:latin typeface="Poppins"/>
                <a:ea typeface="Poppins"/>
                <a:cs typeface="Poppins"/>
                <a:sym typeface="Poppins"/>
              </a:rPr>
              <a:t> "Mengoptimalkan Penggunaan AI dan Machine Learning untuk Meningkatkan Pengalaman Pengguna di Aplikasi E-Commerce" </a:t>
            </a:r>
          </a:p>
          <a:p>
            <a:pPr algn="just">
              <a:lnSpc>
                <a:spcPts val="4416"/>
              </a:lnSpc>
            </a:pPr>
            <a:endParaRPr lang="en-US" sz="3200">
              <a:solidFill>
                <a:srgbClr val="000000"/>
              </a:solidFill>
              <a:latin typeface="Poppins"/>
              <a:ea typeface="Poppins"/>
              <a:cs typeface="Poppins"/>
              <a:sym typeface="Poppins"/>
            </a:endParaRPr>
          </a:p>
          <a:p>
            <a:pPr marL="690881" lvl="1" indent="-345440" algn="just">
              <a:lnSpc>
                <a:spcPts val="4416"/>
              </a:lnSpc>
              <a:buFont typeface="Arial"/>
              <a:buChar char="•"/>
            </a:pPr>
            <a:r>
              <a:rPr lang="en-US" sz="3200" b="1">
                <a:solidFill>
                  <a:srgbClr val="000000"/>
                </a:solidFill>
                <a:latin typeface="Poppins Bold"/>
                <a:ea typeface="Poppins Bold"/>
                <a:cs typeface="Poppins Bold"/>
                <a:sym typeface="Poppins Bold"/>
              </a:rPr>
              <a:t>Deskripsi:</a:t>
            </a:r>
            <a:r>
              <a:rPr lang="en-US" sz="3200">
                <a:solidFill>
                  <a:srgbClr val="000000"/>
                </a:solidFill>
                <a:latin typeface="Poppins"/>
                <a:ea typeface="Poppins"/>
                <a:cs typeface="Poppins"/>
                <a:sym typeface="Poppins"/>
              </a:rPr>
              <a:t> Penelitian ini fokus pada penerapan AI dan Machine Learning untuk meningkatkan pengalaman pengguna dalam aplikasi e-commerce, dengan mengoptimalkan rekomendasi produk dan meningkatkan personalisasi pengalaman belanja online bagi pengguna.</a:t>
            </a:r>
          </a:p>
          <a:p>
            <a:pPr marL="690881" lvl="1" indent="-345440" algn="just">
              <a:lnSpc>
                <a:spcPts val="4416"/>
              </a:lnSpc>
              <a:buFont typeface="Arial"/>
              <a:buChar char="•"/>
            </a:pPr>
            <a:r>
              <a:rPr lang="en-US" sz="3200" b="1">
                <a:solidFill>
                  <a:srgbClr val="000000"/>
                </a:solidFill>
                <a:latin typeface="Poppins Bold"/>
                <a:ea typeface="Poppins Bold"/>
                <a:cs typeface="Poppins Bold"/>
                <a:sym typeface="Poppins Bold"/>
              </a:rPr>
              <a:t>Tools: </a:t>
            </a:r>
          </a:p>
          <a:p>
            <a:pPr marL="1381761" lvl="2" indent="-460587" algn="just">
              <a:lnSpc>
                <a:spcPts val="4416"/>
              </a:lnSpc>
              <a:buFont typeface="Arial"/>
              <a:buChar char="⚬"/>
            </a:pPr>
            <a:r>
              <a:rPr lang="en-US" sz="3200">
                <a:solidFill>
                  <a:srgbClr val="000000"/>
                </a:solidFill>
                <a:latin typeface="Poppins"/>
                <a:ea typeface="Poppins"/>
                <a:cs typeface="Poppins"/>
                <a:sym typeface="Poppins"/>
              </a:rPr>
              <a:t>TensorFlow atau Keras untuk membangun dan melatih model machine learning.</a:t>
            </a:r>
          </a:p>
          <a:p>
            <a:pPr marL="1381761" lvl="2" indent="-460587" algn="just">
              <a:lnSpc>
                <a:spcPts val="4416"/>
              </a:lnSpc>
              <a:buFont typeface="Arial"/>
              <a:buChar char="⚬"/>
            </a:pPr>
            <a:r>
              <a:rPr lang="en-US" sz="3200">
                <a:solidFill>
                  <a:srgbClr val="000000"/>
                </a:solidFill>
                <a:latin typeface="Poppins"/>
                <a:ea typeface="Poppins"/>
                <a:cs typeface="Poppins"/>
                <a:sym typeface="Poppins"/>
              </a:rPr>
              <a:t>Alat analisis data (Python, Pandas, Matplotlib) untuk menganalisis performa aplikasi dan pengalaman pengguna.</a:t>
            </a:r>
          </a:p>
          <a:p>
            <a:pPr algn="just">
              <a:lnSpc>
                <a:spcPts val="4416"/>
              </a:lnSpc>
            </a:pPr>
            <a:endParaRPr lang="en-US" sz="3200">
              <a:solidFill>
                <a:srgbClr val="000000"/>
              </a:solidFill>
              <a:latin typeface="Poppins"/>
              <a:ea typeface="Poppins"/>
              <a:cs typeface="Poppins"/>
              <a:sym typeface="Poppins"/>
            </a:endParaRPr>
          </a:p>
        </p:txBody>
      </p:sp>
      <p:sp>
        <p:nvSpPr>
          <p:cNvPr id="7" name="Freeform 7"/>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8" name="Freeform 8"/>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9" name="Group 9"/>
          <p:cNvGrpSpPr/>
          <p:nvPr/>
        </p:nvGrpSpPr>
        <p:grpSpPr>
          <a:xfrm>
            <a:off x="3938494" y="9963150"/>
            <a:ext cx="16477376" cy="783580"/>
            <a:chOff x="0" y="0"/>
            <a:chExt cx="4339720" cy="206375"/>
          </a:xfrm>
        </p:grpSpPr>
        <p:sp>
          <p:nvSpPr>
            <p:cNvPr id="10" name="Freeform 10"/>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11" name="TextBox 11"/>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024868" y="9963150"/>
            <a:ext cx="7295490" cy="783580"/>
            <a:chOff x="0" y="0"/>
            <a:chExt cx="1921446" cy="206375"/>
          </a:xfrm>
        </p:grpSpPr>
        <p:sp>
          <p:nvSpPr>
            <p:cNvPr id="13" name="Freeform 13"/>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14" name="TextBox 14"/>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38494" y="757198"/>
            <a:ext cx="10617246" cy="1819299"/>
            <a:chOff x="0" y="0"/>
            <a:chExt cx="4858041" cy="832441"/>
          </a:xfrm>
        </p:grpSpPr>
        <p:sp>
          <p:nvSpPr>
            <p:cNvPr id="3" name="Freeform 3"/>
            <p:cNvSpPr/>
            <p:nvPr/>
          </p:nvSpPr>
          <p:spPr>
            <a:xfrm>
              <a:off x="0" y="0"/>
              <a:ext cx="4858041" cy="832441"/>
            </a:xfrm>
            <a:custGeom>
              <a:avLst/>
              <a:gdLst/>
              <a:ahLst/>
              <a:cxnLst/>
              <a:rect l="l" t="t" r="r" b="b"/>
              <a:pathLst>
                <a:path w="4858041" h="832441">
                  <a:moveTo>
                    <a:pt x="4858041" y="416220"/>
                  </a:moveTo>
                  <a:lnTo>
                    <a:pt x="4654841" y="832441"/>
                  </a:lnTo>
                  <a:lnTo>
                    <a:pt x="203200" y="832441"/>
                  </a:lnTo>
                  <a:lnTo>
                    <a:pt x="0" y="416220"/>
                  </a:lnTo>
                  <a:lnTo>
                    <a:pt x="203200" y="0"/>
                  </a:lnTo>
                  <a:lnTo>
                    <a:pt x="4654841" y="0"/>
                  </a:lnTo>
                  <a:lnTo>
                    <a:pt x="4858041" y="416220"/>
                  </a:lnTo>
                  <a:close/>
                </a:path>
              </a:pathLst>
            </a:custGeom>
            <a:solidFill>
              <a:srgbClr val="024A59"/>
            </a:solidFill>
          </p:spPr>
        </p:sp>
        <p:sp>
          <p:nvSpPr>
            <p:cNvPr id="4" name="TextBox 4"/>
            <p:cNvSpPr txBox="1"/>
            <p:nvPr/>
          </p:nvSpPr>
          <p:spPr>
            <a:xfrm>
              <a:off x="114300" y="-57150"/>
              <a:ext cx="4629441" cy="889591"/>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228809" y="1179169"/>
            <a:ext cx="10036616" cy="800073"/>
          </a:xfrm>
          <a:prstGeom prst="rect">
            <a:avLst/>
          </a:prstGeom>
        </p:spPr>
        <p:txBody>
          <a:bodyPr lIns="0" tIns="0" rIns="0" bIns="0" rtlCol="0" anchor="t">
            <a:spAutoFit/>
          </a:bodyPr>
          <a:lstStyle/>
          <a:p>
            <a:pPr algn="ctr">
              <a:lnSpc>
                <a:spcPts val="6299"/>
              </a:lnSpc>
              <a:spcBef>
                <a:spcPct val="0"/>
              </a:spcBef>
            </a:pPr>
            <a:r>
              <a:rPr lang="en-US" sz="4499" b="1">
                <a:solidFill>
                  <a:srgbClr val="FFFFFF"/>
                </a:solidFill>
                <a:latin typeface="Poppins Bold"/>
                <a:ea typeface="Poppins Bold"/>
                <a:cs typeface="Poppins Bold"/>
                <a:sym typeface="Poppins Bold"/>
              </a:rPr>
              <a:t>Contoh Judul PI</a:t>
            </a:r>
          </a:p>
        </p:txBody>
      </p:sp>
      <p:sp>
        <p:nvSpPr>
          <p:cNvPr id="6" name="TextBox 6"/>
          <p:cNvSpPr txBox="1"/>
          <p:nvPr/>
        </p:nvSpPr>
        <p:spPr>
          <a:xfrm>
            <a:off x="236838" y="2871750"/>
            <a:ext cx="17259300" cy="6089523"/>
          </a:xfrm>
          <a:prstGeom prst="rect">
            <a:avLst/>
          </a:prstGeom>
        </p:spPr>
        <p:txBody>
          <a:bodyPr lIns="0" tIns="0" rIns="0" bIns="0" rtlCol="0" anchor="t">
            <a:spAutoFit/>
          </a:bodyPr>
          <a:lstStyle/>
          <a:p>
            <a:pPr marL="690881" lvl="1" indent="-345440" algn="just">
              <a:lnSpc>
                <a:spcPts val="4416"/>
              </a:lnSpc>
              <a:buFont typeface="Arial"/>
              <a:buChar char="•"/>
            </a:pPr>
            <a:r>
              <a:rPr lang="en-US" sz="3200" b="1">
                <a:solidFill>
                  <a:srgbClr val="000000"/>
                </a:solidFill>
                <a:latin typeface="Poppins Bold"/>
                <a:ea typeface="Poppins Bold"/>
                <a:cs typeface="Poppins Bold"/>
                <a:sym typeface="Poppins Bold"/>
              </a:rPr>
              <a:t>Judul:</a:t>
            </a:r>
            <a:r>
              <a:rPr lang="en-US" sz="3200">
                <a:solidFill>
                  <a:srgbClr val="000000"/>
                </a:solidFill>
                <a:latin typeface="Poppins"/>
                <a:ea typeface="Poppins"/>
                <a:cs typeface="Poppins"/>
                <a:sym typeface="Poppins"/>
              </a:rPr>
              <a:t> "Implementasi Internet of Things (IoT) dalam Kehidupan Sehari-hari: Studi Kasus Penggunaan Smart Home" </a:t>
            </a:r>
          </a:p>
          <a:p>
            <a:pPr algn="just">
              <a:lnSpc>
                <a:spcPts val="4416"/>
              </a:lnSpc>
            </a:pPr>
            <a:endParaRPr lang="en-US" sz="3200">
              <a:solidFill>
                <a:srgbClr val="000000"/>
              </a:solidFill>
              <a:latin typeface="Poppins"/>
              <a:ea typeface="Poppins"/>
              <a:cs typeface="Poppins"/>
              <a:sym typeface="Poppins"/>
            </a:endParaRPr>
          </a:p>
          <a:p>
            <a:pPr marL="690881" lvl="1" indent="-345440" algn="just">
              <a:lnSpc>
                <a:spcPts val="4416"/>
              </a:lnSpc>
              <a:buFont typeface="Arial"/>
              <a:buChar char="•"/>
            </a:pPr>
            <a:r>
              <a:rPr lang="en-US" sz="3200" b="1">
                <a:solidFill>
                  <a:srgbClr val="000000"/>
                </a:solidFill>
                <a:latin typeface="Poppins Bold"/>
                <a:ea typeface="Poppins Bold"/>
                <a:cs typeface="Poppins Bold"/>
                <a:sym typeface="Poppins Bold"/>
              </a:rPr>
              <a:t>Deskripsi:</a:t>
            </a:r>
            <a:r>
              <a:rPr lang="en-US" sz="3200">
                <a:solidFill>
                  <a:srgbClr val="000000"/>
                </a:solidFill>
                <a:latin typeface="Poppins"/>
                <a:ea typeface="Poppins"/>
                <a:cs typeface="Poppins"/>
                <a:sym typeface="Poppins"/>
              </a:rPr>
              <a:t> Penelitian ini menganalisis implementasi teknologi Internet of Things (IoT) dalam kehidupan sehari-hari, khususnya pada sistem smart home, yang bertujuan untuk meningkatkan kenyamanan, efisiensi energi, dan keamanan rumah.</a:t>
            </a:r>
          </a:p>
          <a:p>
            <a:pPr marL="690881" lvl="1" indent="-345440" algn="just">
              <a:lnSpc>
                <a:spcPts val="4416"/>
              </a:lnSpc>
              <a:buFont typeface="Arial"/>
              <a:buChar char="•"/>
            </a:pPr>
            <a:r>
              <a:rPr lang="en-US" sz="3200" b="1">
                <a:solidFill>
                  <a:srgbClr val="000000"/>
                </a:solidFill>
                <a:latin typeface="Poppins Bold"/>
                <a:ea typeface="Poppins Bold"/>
                <a:cs typeface="Poppins Bold"/>
                <a:sym typeface="Poppins Bold"/>
              </a:rPr>
              <a:t>Tools: </a:t>
            </a:r>
          </a:p>
          <a:p>
            <a:pPr marL="1381761" lvl="2" indent="-460587" algn="just">
              <a:lnSpc>
                <a:spcPts val="4416"/>
              </a:lnSpc>
              <a:buFont typeface="Arial"/>
              <a:buChar char="⚬"/>
            </a:pPr>
            <a:r>
              <a:rPr lang="en-US" sz="3200">
                <a:solidFill>
                  <a:srgbClr val="000000"/>
                </a:solidFill>
                <a:latin typeface="Poppins"/>
                <a:ea typeface="Poppins"/>
                <a:cs typeface="Poppins"/>
                <a:sym typeface="Poppins"/>
              </a:rPr>
              <a:t>Arduino, Raspberry Pi untuk pengembangan perangkat IoT.</a:t>
            </a:r>
          </a:p>
          <a:p>
            <a:pPr marL="1381761" lvl="2" indent="-460587" algn="just">
              <a:lnSpc>
                <a:spcPts val="4416"/>
              </a:lnSpc>
              <a:buFont typeface="Arial"/>
              <a:buChar char="⚬"/>
            </a:pPr>
            <a:r>
              <a:rPr lang="en-US" sz="3200">
                <a:solidFill>
                  <a:srgbClr val="000000"/>
                </a:solidFill>
                <a:latin typeface="Poppins"/>
                <a:ea typeface="Poppins"/>
                <a:cs typeface="Poppins"/>
                <a:sym typeface="Poppins"/>
              </a:rPr>
              <a:t>Platform IoT (AWS IoT, Google Cloud IoT) untuk pengelolaan perangkat</a:t>
            </a:r>
          </a:p>
          <a:p>
            <a:pPr algn="just">
              <a:lnSpc>
                <a:spcPts val="4416"/>
              </a:lnSpc>
            </a:pPr>
            <a:endParaRPr lang="en-US" sz="3200">
              <a:solidFill>
                <a:srgbClr val="000000"/>
              </a:solidFill>
              <a:latin typeface="Poppins"/>
              <a:ea typeface="Poppins"/>
              <a:cs typeface="Poppins"/>
              <a:sym typeface="Poppins"/>
            </a:endParaRPr>
          </a:p>
        </p:txBody>
      </p:sp>
      <p:sp>
        <p:nvSpPr>
          <p:cNvPr id="7" name="Freeform 7"/>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8" name="Freeform 8"/>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9" name="Group 9"/>
          <p:cNvGrpSpPr/>
          <p:nvPr/>
        </p:nvGrpSpPr>
        <p:grpSpPr>
          <a:xfrm>
            <a:off x="3938494" y="9963150"/>
            <a:ext cx="16477376" cy="783580"/>
            <a:chOff x="0" y="0"/>
            <a:chExt cx="4339720" cy="206375"/>
          </a:xfrm>
        </p:grpSpPr>
        <p:sp>
          <p:nvSpPr>
            <p:cNvPr id="10" name="Freeform 10"/>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11" name="TextBox 11"/>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024868" y="9963150"/>
            <a:ext cx="7295490" cy="783580"/>
            <a:chOff x="0" y="0"/>
            <a:chExt cx="1921446" cy="206375"/>
          </a:xfrm>
        </p:grpSpPr>
        <p:sp>
          <p:nvSpPr>
            <p:cNvPr id="13" name="Freeform 13"/>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14" name="TextBox 14"/>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38494" y="757198"/>
            <a:ext cx="10617246" cy="1819299"/>
            <a:chOff x="0" y="0"/>
            <a:chExt cx="4858041" cy="832441"/>
          </a:xfrm>
        </p:grpSpPr>
        <p:sp>
          <p:nvSpPr>
            <p:cNvPr id="3" name="Freeform 3"/>
            <p:cNvSpPr/>
            <p:nvPr/>
          </p:nvSpPr>
          <p:spPr>
            <a:xfrm>
              <a:off x="0" y="0"/>
              <a:ext cx="4858041" cy="832441"/>
            </a:xfrm>
            <a:custGeom>
              <a:avLst/>
              <a:gdLst/>
              <a:ahLst/>
              <a:cxnLst/>
              <a:rect l="l" t="t" r="r" b="b"/>
              <a:pathLst>
                <a:path w="4858041" h="832441">
                  <a:moveTo>
                    <a:pt x="4858041" y="416220"/>
                  </a:moveTo>
                  <a:lnTo>
                    <a:pt x="4654841" y="832441"/>
                  </a:lnTo>
                  <a:lnTo>
                    <a:pt x="203200" y="832441"/>
                  </a:lnTo>
                  <a:lnTo>
                    <a:pt x="0" y="416220"/>
                  </a:lnTo>
                  <a:lnTo>
                    <a:pt x="203200" y="0"/>
                  </a:lnTo>
                  <a:lnTo>
                    <a:pt x="4654841" y="0"/>
                  </a:lnTo>
                  <a:lnTo>
                    <a:pt x="4858041" y="416220"/>
                  </a:lnTo>
                  <a:close/>
                </a:path>
              </a:pathLst>
            </a:custGeom>
            <a:solidFill>
              <a:srgbClr val="024A59"/>
            </a:solidFill>
          </p:spPr>
        </p:sp>
        <p:sp>
          <p:nvSpPr>
            <p:cNvPr id="4" name="TextBox 4"/>
            <p:cNvSpPr txBox="1"/>
            <p:nvPr/>
          </p:nvSpPr>
          <p:spPr>
            <a:xfrm>
              <a:off x="114300" y="-57150"/>
              <a:ext cx="4629441" cy="889591"/>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228809" y="1179169"/>
            <a:ext cx="10036616" cy="800073"/>
          </a:xfrm>
          <a:prstGeom prst="rect">
            <a:avLst/>
          </a:prstGeom>
        </p:spPr>
        <p:txBody>
          <a:bodyPr lIns="0" tIns="0" rIns="0" bIns="0" rtlCol="0" anchor="t">
            <a:spAutoFit/>
          </a:bodyPr>
          <a:lstStyle/>
          <a:p>
            <a:pPr algn="ctr">
              <a:lnSpc>
                <a:spcPts val="6299"/>
              </a:lnSpc>
              <a:spcBef>
                <a:spcPct val="0"/>
              </a:spcBef>
            </a:pPr>
            <a:r>
              <a:rPr lang="en-US" sz="4499" b="1">
                <a:solidFill>
                  <a:srgbClr val="FFFFFF"/>
                </a:solidFill>
                <a:latin typeface="Poppins Bold"/>
                <a:ea typeface="Poppins Bold"/>
                <a:cs typeface="Poppins Bold"/>
                <a:sym typeface="Poppins Bold"/>
              </a:rPr>
              <a:t>Contoh Judul PI</a:t>
            </a:r>
          </a:p>
        </p:txBody>
      </p:sp>
      <p:sp>
        <p:nvSpPr>
          <p:cNvPr id="6" name="TextBox 6"/>
          <p:cNvSpPr txBox="1"/>
          <p:nvPr/>
        </p:nvSpPr>
        <p:spPr>
          <a:xfrm>
            <a:off x="236838" y="2871750"/>
            <a:ext cx="17259300" cy="6089523"/>
          </a:xfrm>
          <a:prstGeom prst="rect">
            <a:avLst/>
          </a:prstGeom>
        </p:spPr>
        <p:txBody>
          <a:bodyPr lIns="0" tIns="0" rIns="0" bIns="0" rtlCol="0" anchor="t">
            <a:spAutoFit/>
          </a:bodyPr>
          <a:lstStyle/>
          <a:p>
            <a:pPr marL="690881" lvl="1" indent="-345440" algn="just">
              <a:lnSpc>
                <a:spcPts val="4416"/>
              </a:lnSpc>
              <a:buFont typeface="Arial"/>
              <a:buChar char="•"/>
            </a:pPr>
            <a:r>
              <a:rPr lang="en-US" sz="3200" b="1">
                <a:solidFill>
                  <a:srgbClr val="000000"/>
                </a:solidFill>
                <a:latin typeface="Poppins Bold"/>
                <a:ea typeface="Poppins Bold"/>
                <a:cs typeface="Poppins Bold"/>
                <a:sym typeface="Poppins Bold"/>
              </a:rPr>
              <a:t>Judul:</a:t>
            </a:r>
            <a:r>
              <a:rPr lang="en-US" sz="3200">
                <a:solidFill>
                  <a:srgbClr val="000000"/>
                </a:solidFill>
                <a:latin typeface="Poppins"/>
                <a:ea typeface="Poppins"/>
                <a:cs typeface="Poppins"/>
                <a:sym typeface="Poppins"/>
              </a:rPr>
              <a:t> "Peran Big Data dalam Membantu Bisnis Memahami Kebiasaan Konsumen di Era Digital" </a:t>
            </a:r>
          </a:p>
          <a:p>
            <a:pPr algn="just">
              <a:lnSpc>
                <a:spcPts val="4416"/>
              </a:lnSpc>
            </a:pPr>
            <a:endParaRPr lang="en-US" sz="3200">
              <a:solidFill>
                <a:srgbClr val="000000"/>
              </a:solidFill>
              <a:latin typeface="Poppins"/>
              <a:ea typeface="Poppins"/>
              <a:cs typeface="Poppins"/>
              <a:sym typeface="Poppins"/>
            </a:endParaRPr>
          </a:p>
          <a:p>
            <a:pPr marL="690881" lvl="1" indent="-345440" algn="just">
              <a:lnSpc>
                <a:spcPts val="4416"/>
              </a:lnSpc>
              <a:buFont typeface="Arial"/>
              <a:buChar char="•"/>
            </a:pPr>
            <a:r>
              <a:rPr lang="en-US" sz="3200" b="1">
                <a:solidFill>
                  <a:srgbClr val="000000"/>
                </a:solidFill>
                <a:latin typeface="Poppins Bold"/>
                <a:ea typeface="Poppins Bold"/>
                <a:cs typeface="Poppins Bold"/>
                <a:sym typeface="Poppins Bold"/>
              </a:rPr>
              <a:t>Deskripsi:</a:t>
            </a:r>
            <a:r>
              <a:rPr lang="en-US" sz="3200">
                <a:solidFill>
                  <a:srgbClr val="000000"/>
                </a:solidFill>
                <a:latin typeface="Poppins"/>
                <a:ea typeface="Poppins"/>
                <a:cs typeface="Poppins"/>
                <a:sym typeface="Poppins"/>
              </a:rPr>
              <a:t> Penelitian ini bertujuan untuk mengeksplorasi bagaimana bisnis dapat memanfaatkan big data untuk memahami perilaku konsumen dan merancang strategi pemasaran yang lebih efektif dan personal di era digital.</a:t>
            </a:r>
          </a:p>
          <a:p>
            <a:pPr marL="690881" lvl="1" indent="-345440" algn="just">
              <a:lnSpc>
                <a:spcPts val="4416"/>
              </a:lnSpc>
              <a:buFont typeface="Arial"/>
              <a:buChar char="•"/>
            </a:pPr>
            <a:r>
              <a:rPr lang="en-US" sz="3200" b="1">
                <a:solidFill>
                  <a:srgbClr val="000000"/>
                </a:solidFill>
                <a:latin typeface="Poppins Bold"/>
                <a:ea typeface="Poppins Bold"/>
                <a:cs typeface="Poppins Bold"/>
                <a:sym typeface="Poppins Bold"/>
              </a:rPr>
              <a:t>Tools:</a:t>
            </a:r>
            <a:r>
              <a:rPr lang="en-US" sz="3200">
                <a:solidFill>
                  <a:srgbClr val="000000"/>
                </a:solidFill>
                <a:latin typeface="Poppins"/>
                <a:ea typeface="Poppins"/>
                <a:cs typeface="Poppins"/>
                <a:sym typeface="Poppins"/>
              </a:rPr>
              <a:t> </a:t>
            </a:r>
          </a:p>
          <a:p>
            <a:pPr marL="1381761" lvl="2" indent="-460587" algn="just">
              <a:lnSpc>
                <a:spcPts val="4416"/>
              </a:lnSpc>
              <a:buFont typeface="Arial"/>
              <a:buChar char="⚬"/>
            </a:pPr>
            <a:r>
              <a:rPr lang="en-US" sz="3200">
                <a:solidFill>
                  <a:srgbClr val="000000"/>
                </a:solidFill>
                <a:latin typeface="Poppins"/>
                <a:ea typeface="Poppins"/>
                <a:cs typeface="Poppins"/>
                <a:sym typeface="Poppins"/>
              </a:rPr>
              <a:t>Apache Hadoop untuk pengelolaan dan pemrosesan data besar.</a:t>
            </a:r>
          </a:p>
          <a:p>
            <a:pPr marL="1381761" lvl="2" indent="-460587" algn="just">
              <a:lnSpc>
                <a:spcPts val="4416"/>
              </a:lnSpc>
              <a:buFont typeface="Arial"/>
              <a:buChar char="⚬"/>
            </a:pPr>
            <a:r>
              <a:rPr lang="en-US" sz="3200">
                <a:solidFill>
                  <a:srgbClr val="000000"/>
                </a:solidFill>
                <a:latin typeface="Poppins"/>
                <a:ea typeface="Poppins"/>
                <a:cs typeface="Poppins"/>
                <a:sym typeface="Poppins"/>
              </a:rPr>
              <a:t>Google BigQuery atau Power BI untuk analisis data dan visualisasi tren konsumen.</a:t>
            </a:r>
          </a:p>
          <a:p>
            <a:pPr algn="just">
              <a:lnSpc>
                <a:spcPts val="4416"/>
              </a:lnSpc>
            </a:pPr>
            <a:endParaRPr lang="en-US" sz="3200">
              <a:solidFill>
                <a:srgbClr val="000000"/>
              </a:solidFill>
              <a:latin typeface="Poppins"/>
              <a:ea typeface="Poppins"/>
              <a:cs typeface="Poppins"/>
              <a:sym typeface="Poppins"/>
            </a:endParaRPr>
          </a:p>
        </p:txBody>
      </p:sp>
      <p:sp>
        <p:nvSpPr>
          <p:cNvPr id="7" name="Freeform 7"/>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8" name="Freeform 8"/>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9" name="Group 9"/>
          <p:cNvGrpSpPr/>
          <p:nvPr/>
        </p:nvGrpSpPr>
        <p:grpSpPr>
          <a:xfrm>
            <a:off x="3938494" y="9963150"/>
            <a:ext cx="16477376" cy="783580"/>
            <a:chOff x="0" y="0"/>
            <a:chExt cx="4339720" cy="206375"/>
          </a:xfrm>
        </p:grpSpPr>
        <p:sp>
          <p:nvSpPr>
            <p:cNvPr id="10" name="Freeform 10"/>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11" name="TextBox 11"/>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024868" y="9963150"/>
            <a:ext cx="7295490" cy="783580"/>
            <a:chOff x="0" y="0"/>
            <a:chExt cx="1921446" cy="206375"/>
          </a:xfrm>
        </p:grpSpPr>
        <p:sp>
          <p:nvSpPr>
            <p:cNvPr id="13" name="Freeform 13"/>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14" name="TextBox 14"/>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38494" y="757198"/>
            <a:ext cx="10617246" cy="1819299"/>
            <a:chOff x="0" y="0"/>
            <a:chExt cx="4858041" cy="832441"/>
          </a:xfrm>
        </p:grpSpPr>
        <p:sp>
          <p:nvSpPr>
            <p:cNvPr id="3" name="Freeform 3"/>
            <p:cNvSpPr/>
            <p:nvPr/>
          </p:nvSpPr>
          <p:spPr>
            <a:xfrm>
              <a:off x="0" y="0"/>
              <a:ext cx="4858041" cy="832441"/>
            </a:xfrm>
            <a:custGeom>
              <a:avLst/>
              <a:gdLst/>
              <a:ahLst/>
              <a:cxnLst/>
              <a:rect l="l" t="t" r="r" b="b"/>
              <a:pathLst>
                <a:path w="4858041" h="832441">
                  <a:moveTo>
                    <a:pt x="4858041" y="416220"/>
                  </a:moveTo>
                  <a:lnTo>
                    <a:pt x="4654841" y="832441"/>
                  </a:lnTo>
                  <a:lnTo>
                    <a:pt x="203200" y="832441"/>
                  </a:lnTo>
                  <a:lnTo>
                    <a:pt x="0" y="416220"/>
                  </a:lnTo>
                  <a:lnTo>
                    <a:pt x="203200" y="0"/>
                  </a:lnTo>
                  <a:lnTo>
                    <a:pt x="4654841" y="0"/>
                  </a:lnTo>
                  <a:lnTo>
                    <a:pt x="4858041" y="416220"/>
                  </a:lnTo>
                  <a:close/>
                </a:path>
              </a:pathLst>
            </a:custGeom>
            <a:solidFill>
              <a:srgbClr val="024A59"/>
            </a:solidFill>
          </p:spPr>
        </p:sp>
        <p:sp>
          <p:nvSpPr>
            <p:cNvPr id="4" name="TextBox 4"/>
            <p:cNvSpPr txBox="1"/>
            <p:nvPr/>
          </p:nvSpPr>
          <p:spPr>
            <a:xfrm>
              <a:off x="114300" y="-57150"/>
              <a:ext cx="4629441" cy="889591"/>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228809" y="1179169"/>
            <a:ext cx="10036616" cy="800073"/>
          </a:xfrm>
          <a:prstGeom prst="rect">
            <a:avLst/>
          </a:prstGeom>
        </p:spPr>
        <p:txBody>
          <a:bodyPr lIns="0" tIns="0" rIns="0" bIns="0" rtlCol="0" anchor="t">
            <a:spAutoFit/>
          </a:bodyPr>
          <a:lstStyle/>
          <a:p>
            <a:pPr algn="ctr">
              <a:lnSpc>
                <a:spcPts val="6299"/>
              </a:lnSpc>
              <a:spcBef>
                <a:spcPct val="0"/>
              </a:spcBef>
            </a:pPr>
            <a:r>
              <a:rPr lang="en-US" sz="4499" b="1">
                <a:solidFill>
                  <a:srgbClr val="FFFFFF"/>
                </a:solidFill>
                <a:latin typeface="Poppins Bold"/>
                <a:ea typeface="Poppins Bold"/>
                <a:cs typeface="Poppins Bold"/>
                <a:sym typeface="Poppins Bold"/>
              </a:rPr>
              <a:t>Contoh Judul PI</a:t>
            </a:r>
          </a:p>
        </p:txBody>
      </p:sp>
      <p:sp>
        <p:nvSpPr>
          <p:cNvPr id="6" name="TextBox 6"/>
          <p:cNvSpPr txBox="1"/>
          <p:nvPr/>
        </p:nvSpPr>
        <p:spPr>
          <a:xfrm>
            <a:off x="236838" y="2871750"/>
            <a:ext cx="17259300" cy="6089523"/>
          </a:xfrm>
          <a:prstGeom prst="rect">
            <a:avLst/>
          </a:prstGeom>
        </p:spPr>
        <p:txBody>
          <a:bodyPr lIns="0" tIns="0" rIns="0" bIns="0" rtlCol="0" anchor="t">
            <a:spAutoFit/>
          </a:bodyPr>
          <a:lstStyle/>
          <a:p>
            <a:pPr marL="690881" lvl="1" indent="-345440" algn="just">
              <a:lnSpc>
                <a:spcPts val="4416"/>
              </a:lnSpc>
              <a:buFont typeface="Arial"/>
              <a:buChar char="•"/>
            </a:pPr>
            <a:r>
              <a:rPr lang="en-US" sz="3200" b="1">
                <a:solidFill>
                  <a:srgbClr val="000000"/>
                </a:solidFill>
                <a:latin typeface="Poppins Bold"/>
                <a:ea typeface="Poppins Bold"/>
                <a:cs typeface="Poppins Bold"/>
                <a:sym typeface="Poppins Bold"/>
              </a:rPr>
              <a:t>Judul:</a:t>
            </a:r>
            <a:r>
              <a:rPr lang="en-US" sz="3200">
                <a:solidFill>
                  <a:srgbClr val="000000"/>
                </a:solidFill>
                <a:latin typeface="Poppins"/>
                <a:ea typeface="Poppins"/>
                <a:cs typeface="Poppins"/>
                <a:sym typeface="Poppins"/>
              </a:rPr>
              <a:t> "Keamanan Data di Platform Digital: Penggunaan Blockchain untuk Melindungi Transaksi Online" </a:t>
            </a:r>
          </a:p>
          <a:p>
            <a:pPr algn="just">
              <a:lnSpc>
                <a:spcPts val="4416"/>
              </a:lnSpc>
            </a:pPr>
            <a:endParaRPr lang="en-US" sz="3200">
              <a:solidFill>
                <a:srgbClr val="000000"/>
              </a:solidFill>
              <a:latin typeface="Poppins"/>
              <a:ea typeface="Poppins"/>
              <a:cs typeface="Poppins"/>
              <a:sym typeface="Poppins"/>
            </a:endParaRPr>
          </a:p>
          <a:p>
            <a:pPr marL="690881" lvl="1" indent="-345440" algn="just">
              <a:lnSpc>
                <a:spcPts val="4416"/>
              </a:lnSpc>
              <a:buFont typeface="Arial"/>
              <a:buChar char="•"/>
            </a:pPr>
            <a:r>
              <a:rPr lang="en-US" sz="3200" b="1">
                <a:solidFill>
                  <a:srgbClr val="000000"/>
                </a:solidFill>
                <a:latin typeface="Poppins Bold"/>
                <a:ea typeface="Poppins Bold"/>
                <a:cs typeface="Poppins Bold"/>
                <a:sym typeface="Poppins Bold"/>
              </a:rPr>
              <a:t>Deskripsi:</a:t>
            </a:r>
            <a:r>
              <a:rPr lang="en-US" sz="3200">
                <a:solidFill>
                  <a:srgbClr val="000000"/>
                </a:solidFill>
                <a:latin typeface="Poppins"/>
                <a:ea typeface="Poppins"/>
                <a:cs typeface="Poppins"/>
                <a:sym typeface="Poppins"/>
              </a:rPr>
              <a:t> Penelitian ini fokus pada penerapan teknologi blockchain untuk meningkatkan keamanan dan transparansi dalam transaksi digital, khususnya di bidang e-commerce dan transaksi keuangan online.</a:t>
            </a:r>
          </a:p>
          <a:p>
            <a:pPr marL="690881" lvl="1" indent="-345440" algn="just">
              <a:lnSpc>
                <a:spcPts val="4416"/>
              </a:lnSpc>
              <a:buFont typeface="Arial"/>
              <a:buChar char="•"/>
            </a:pPr>
            <a:r>
              <a:rPr lang="en-US" sz="3200" b="1">
                <a:solidFill>
                  <a:srgbClr val="000000"/>
                </a:solidFill>
                <a:latin typeface="Poppins Bold"/>
                <a:ea typeface="Poppins Bold"/>
                <a:cs typeface="Poppins Bold"/>
                <a:sym typeface="Poppins Bold"/>
              </a:rPr>
              <a:t>Tools: </a:t>
            </a:r>
          </a:p>
          <a:p>
            <a:pPr marL="1381761" lvl="2" indent="-460587" algn="just">
              <a:lnSpc>
                <a:spcPts val="4416"/>
              </a:lnSpc>
              <a:buFont typeface="Arial"/>
              <a:buChar char="⚬"/>
            </a:pPr>
            <a:r>
              <a:rPr lang="en-US" sz="3200">
                <a:solidFill>
                  <a:srgbClr val="000000"/>
                </a:solidFill>
                <a:latin typeface="Poppins"/>
                <a:ea typeface="Poppins"/>
                <a:cs typeface="Poppins"/>
                <a:sym typeface="Poppins"/>
              </a:rPr>
              <a:t>Ethereum atau Hyperledger untuk penerapan teknologi blockchain.</a:t>
            </a:r>
          </a:p>
          <a:p>
            <a:pPr marL="1381761" lvl="2" indent="-460587" algn="just">
              <a:lnSpc>
                <a:spcPts val="4416"/>
              </a:lnSpc>
              <a:buFont typeface="Arial"/>
              <a:buChar char="⚬"/>
            </a:pPr>
            <a:r>
              <a:rPr lang="en-US" sz="3200">
                <a:solidFill>
                  <a:srgbClr val="000000"/>
                </a:solidFill>
                <a:latin typeface="Poppins"/>
                <a:ea typeface="Poppins"/>
                <a:cs typeface="Poppins"/>
                <a:sym typeface="Poppins"/>
              </a:rPr>
              <a:t>Alat analisis keamanan seperti Wireshark untuk memonitor dan menguji keamanan transaksi.</a:t>
            </a:r>
          </a:p>
          <a:p>
            <a:pPr algn="just">
              <a:lnSpc>
                <a:spcPts val="4416"/>
              </a:lnSpc>
            </a:pPr>
            <a:endParaRPr lang="en-US" sz="3200">
              <a:solidFill>
                <a:srgbClr val="000000"/>
              </a:solidFill>
              <a:latin typeface="Poppins"/>
              <a:ea typeface="Poppins"/>
              <a:cs typeface="Poppins"/>
              <a:sym typeface="Poppins"/>
            </a:endParaRPr>
          </a:p>
        </p:txBody>
      </p:sp>
      <p:sp>
        <p:nvSpPr>
          <p:cNvPr id="7" name="Freeform 7"/>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8" name="Freeform 8"/>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9" name="Group 9"/>
          <p:cNvGrpSpPr/>
          <p:nvPr/>
        </p:nvGrpSpPr>
        <p:grpSpPr>
          <a:xfrm>
            <a:off x="3938494" y="9963150"/>
            <a:ext cx="16477376" cy="783580"/>
            <a:chOff x="0" y="0"/>
            <a:chExt cx="4339720" cy="206375"/>
          </a:xfrm>
        </p:grpSpPr>
        <p:sp>
          <p:nvSpPr>
            <p:cNvPr id="10" name="Freeform 10"/>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11" name="TextBox 11"/>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024868" y="9963150"/>
            <a:ext cx="7295490" cy="783580"/>
            <a:chOff x="0" y="0"/>
            <a:chExt cx="1921446" cy="206375"/>
          </a:xfrm>
        </p:grpSpPr>
        <p:sp>
          <p:nvSpPr>
            <p:cNvPr id="13" name="Freeform 13"/>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14" name="TextBox 14"/>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38494" y="757198"/>
            <a:ext cx="10617246" cy="1819299"/>
            <a:chOff x="0" y="0"/>
            <a:chExt cx="4858041" cy="832441"/>
          </a:xfrm>
        </p:grpSpPr>
        <p:sp>
          <p:nvSpPr>
            <p:cNvPr id="3" name="Freeform 3"/>
            <p:cNvSpPr/>
            <p:nvPr/>
          </p:nvSpPr>
          <p:spPr>
            <a:xfrm>
              <a:off x="0" y="0"/>
              <a:ext cx="4858041" cy="832441"/>
            </a:xfrm>
            <a:custGeom>
              <a:avLst/>
              <a:gdLst/>
              <a:ahLst/>
              <a:cxnLst/>
              <a:rect l="l" t="t" r="r" b="b"/>
              <a:pathLst>
                <a:path w="4858041" h="832441">
                  <a:moveTo>
                    <a:pt x="4858041" y="416220"/>
                  </a:moveTo>
                  <a:lnTo>
                    <a:pt x="4654841" y="832441"/>
                  </a:lnTo>
                  <a:lnTo>
                    <a:pt x="203200" y="832441"/>
                  </a:lnTo>
                  <a:lnTo>
                    <a:pt x="0" y="416220"/>
                  </a:lnTo>
                  <a:lnTo>
                    <a:pt x="203200" y="0"/>
                  </a:lnTo>
                  <a:lnTo>
                    <a:pt x="4654841" y="0"/>
                  </a:lnTo>
                  <a:lnTo>
                    <a:pt x="4858041" y="416220"/>
                  </a:lnTo>
                  <a:close/>
                </a:path>
              </a:pathLst>
            </a:custGeom>
            <a:solidFill>
              <a:srgbClr val="024A59"/>
            </a:solidFill>
          </p:spPr>
        </p:sp>
        <p:sp>
          <p:nvSpPr>
            <p:cNvPr id="4" name="TextBox 4"/>
            <p:cNvSpPr txBox="1"/>
            <p:nvPr/>
          </p:nvSpPr>
          <p:spPr>
            <a:xfrm>
              <a:off x="114300" y="-57150"/>
              <a:ext cx="4629441" cy="889591"/>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228809" y="1179169"/>
            <a:ext cx="10036616" cy="800073"/>
          </a:xfrm>
          <a:prstGeom prst="rect">
            <a:avLst/>
          </a:prstGeom>
        </p:spPr>
        <p:txBody>
          <a:bodyPr lIns="0" tIns="0" rIns="0" bIns="0" rtlCol="0" anchor="t">
            <a:spAutoFit/>
          </a:bodyPr>
          <a:lstStyle/>
          <a:p>
            <a:pPr algn="ctr">
              <a:lnSpc>
                <a:spcPts val="6299"/>
              </a:lnSpc>
              <a:spcBef>
                <a:spcPct val="0"/>
              </a:spcBef>
            </a:pPr>
            <a:r>
              <a:rPr lang="en-US" sz="4499" b="1">
                <a:solidFill>
                  <a:srgbClr val="FFFFFF"/>
                </a:solidFill>
                <a:latin typeface="Poppins Bold"/>
                <a:ea typeface="Poppins Bold"/>
                <a:cs typeface="Poppins Bold"/>
                <a:sym typeface="Poppins Bold"/>
              </a:rPr>
              <a:t>Contoh Judul PI</a:t>
            </a:r>
          </a:p>
        </p:txBody>
      </p:sp>
      <p:sp>
        <p:nvSpPr>
          <p:cNvPr id="6" name="TextBox 6"/>
          <p:cNvSpPr txBox="1"/>
          <p:nvPr/>
        </p:nvSpPr>
        <p:spPr>
          <a:xfrm>
            <a:off x="236838" y="2871750"/>
            <a:ext cx="17259300" cy="7194423"/>
          </a:xfrm>
          <a:prstGeom prst="rect">
            <a:avLst/>
          </a:prstGeom>
        </p:spPr>
        <p:txBody>
          <a:bodyPr lIns="0" tIns="0" rIns="0" bIns="0" rtlCol="0" anchor="t">
            <a:spAutoFit/>
          </a:bodyPr>
          <a:lstStyle/>
          <a:p>
            <a:pPr marL="690881" lvl="1" indent="-345440" algn="just">
              <a:lnSpc>
                <a:spcPts val="4416"/>
              </a:lnSpc>
              <a:buFont typeface="Arial"/>
              <a:buChar char="•"/>
            </a:pPr>
            <a:r>
              <a:rPr lang="en-US" sz="3200" b="1">
                <a:solidFill>
                  <a:srgbClr val="000000"/>
                </a:solidFill>
                <a:latin typeface="Poppins Bold"/>
                <a:ea typeface="Poppins Bold"/>
                <a:cs typeface="Poppins Bold"/>
                <a:sym typeface="Poppins Bold"/>
              </a:rPr>
              <a:t>Judul:</a:t>
            </a:r>
            <a:r>
              <a:rPr lang="en-US" sz="3200">
                <a:solidFill>
                  <a:srgbClr val="000000"/>
                </a:solidFill>
                <a:latin typeface="Poppins"/>
                <a:ea typeface="Poppins"/>
                <a:cs typeface="Poppins"/>
                <a:sym typeface="Poppins"/>
              </a:rPr>
              <a:t> "Pentingnya Keamanan Siber dalam Dunia Digital: Menjaga Data Pribadi di Era Teknologi Cloud" </a:t>
            </a:r>
          </a:p>
          <a:p>
            <a:pPr algn="just">
              <a:lnSpc>
                <a:spcPts val="4416"/>
              </a:lnSpc>
            </a:pPr>
            <a:endParaRPr lang="en-US" sz="3200">
              <a:solidFill>
                <a:srgbClr val="000000"/>
              </a:solidFill>
              <a:latin typeface="Poppins"/>
              <a:ea typeface="Poppins"/>
              <a:cs typeface="Poppins"/>
              <a:sym typeface="Poppins"/>
            </a:endParaRPr>
          </a:p>
          <a:p>
            <a:pPr marL="690881" lvl="1" indent="-345440" algn="just">
              <a:lnSpc>
                <a:spcPts val="4416"/>
              </a:lnSpc>
              <a:buFont typeface="Arial"/>
              <a:buChar char="•"/>
            </a:pPr>
            <a:r>
              <a:rPr lang="en-US" sz="3200" b="1">
                <a:solidFill>
                  <a:srgbClr val="000000"/>
                </a:solidFill>
                <a:latin typeface="Poppins Bold"/>
                <a:ea typeface="Poppins Bold"/>
                <a:cs typeface="Poppins Bold"/>
                <a:sym typeface="Poppins Bold"/>
              </a:rPr>
              <a:t>Deskripsi:</a:t>
            </a:r>
            <a:r>
              <a:rPr lang="en-US" sz="3200">
                <a:solidFill>
                  <a:srgbClr val="000000"/>
                </a:solidFill>
                <a:latin typeface="Poppins"/>
                <a:ea typeface="Poppins"/>
                <a:cs typeface="Poppins"/>
                <a:sym typeface="Poppins"/>
              </a:rPr>
              <a:t> Penelitian ini bertujuan untuk menganalisis pentingnya keamanan siber dalam melindungi data pribadi pengguna pada platform yang berbasis cloud computing. Fokus utama adalah pada risiko yang dihadapi oleh pengguna dalam menyimpan data di cloud dan solusi untuk mitigasi ancaman.</a:t>
            </a:r>
          </a:p>
          <a:p>
            <a:pPr marL="690881" lvl="1" indent="-345440" algn="just">
              <a:lnSpc>
                <a:spcPts val="4416"/>
              </a:lnSpc>
              <a:buFont typeface="Arial"/>
              <a:buChar char="•"/>
            </a:pPr>
            <a:r>
              <a:rPr lang="en-US" sz="3200" b="1">
                <a:solidFill>
                  <a:srgbClr val="000000"/>
                </a:solidFill>
                <a:latin typeface="Poppins Bold"/>
                <a:ea typeface="Poppins Bold"/>
                <a:cs typeface="Poppins Bold"/>
                <a:sym typeface="Poppins Bold"/>
              </a:rPr>
              <a:t>Tools: </a:t>
            </a:r>
          </a:p>
          <a:p>
            <a:pPr marL="1381761" lvl="2" indent="-460587" algn="just">
              <a:lnSpc>
                <a:spcPts val="4416"/>
              </a:lnSpc>
              <a:buFont typeface="Arial"/>
              <a:buChar char="⚬"/>
            </a:pPr>
            <a:r>
              <a:rPr lang="en-US" sz="3200">
                <a:solidFill>
                  <a:srgbClr val="000000"/>
                </a:solidFill>
                <a:latin typeface="Poppins"/>
                <a:ea typeface="Poppins"/>
                <a:cs typeface="Poppins"/>
                <a:sym typeface="Poppins"/>
              </a:rPr>
              <a:t>Norton, McAfee, Palo Alto Networks untuk analisis dan pengujian sistem keamanan.</a:t>
            </a:r>
          </a:p>
          <a:p>
            <a:pPr marL="1381761" lvl="2" indent="-460587" algn="just">
              <a:lnSpc>
                <a:spcPts val="4416"/>
              </a:lnSpc>
              <a:buFont typeface="Arial"/>
              <a:buChar char="⚬"/>
            </a:pPr>
            <a:r>
              <a:rPr lang="en-US" sz="3200">
                <a:solidFill>
                  <a:srgbClr val="000000"/>
                </a:solidFill>
                <a:latin typeface="Poppins"/>
                <a:ea typeface="Poppins"/>
                <a:cs typeface="Poppins"/>
                <a:sym typeface="Poppins"/>
              </a:rPr>
              <a:t>Alat evaluasi risiko seperti OCTAVE (Operationally Critical Threat, Asset, and Vulnerability Evaluation).</a:t>
            </a:r>
          </a:p>
          <a:p>
            <a:pPr algn="just">
              <a:lnSpc>
                <a:spcPts val="4416"/>
              </a:lnSpc>
            </a:pPr>
            <a:endParaRPr lang="en-US" sz="3200">
              <a:solidFill>
                <a:srgbClr val="000000"/>
              </a:solidFill>
              <a:latin typeface="Poppins"/>
              <a:ea typeface="Poppins"/>
              <a:cs typeface="Poppins"/>
              <a:sym typeface="Poppins"/>
            </a:endParaRPr>
          </a:p>
        </p:txBody>
      </p:sp>
      <p:sp>
        <p:nvSpPr>
          <p:cNvPr id="7" name="Freeform 7"/>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8" name="Freeform 8"/>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9" name="Group 9"/>
          <p:cNvGrpSpPr/>
          <p:nvPr/>
        </p:nvGrpSpPr>
        <p:grpSpPr>
          <a:xfrm>
            <a:off x="3938494" y="9963150"/>
            <a:ext cx="16477376" cy="783580"/>
            <a:chOff x="0" y="0"/>
            <a:chExt cx="4339720" cy="206375"/>
          </a:xfrm>
        </p:grpSpPr>
        <p:sp>
          <p:nvSpPr>
            <p:cNvPr id="10" name="Freeform 10"/>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11" name="TextBox 11"/>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024868" y="9963150"/>
            <a:ext cx="7295490" cy="783580"/>
            <a:chOff x="0" y="0"/>
            <a:chExt cx="1921446" cy="206375"/>
          </a:xfrm>
        </p:grpSpPr>
        <p:sp>
          <p:nvSpPr>
            <p:cNvPr id="13" name="Freeform 13"/>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14" name="TextBox 14"/>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38494" y="757198"/>
            <a:ext cx="10617246" cy="1819299"/>
            <a:chOff x="0" y="0"/>
            <a:chExt cx="4858041" cy="832441"/>
          </a:xfrm>
        </p:grpSpPr>
        <p:sp>
          <p:nvSpPr>
            <p:cNvPr id="3" name="Freeform 3"/>
            <p:cNvSpPr/>
            <p:nvPr/>
          </p:nvSpPr>
          <p:spPr>
            <a:xfrm>
              <a:off x="0" y="0"/>
              <a:ext cx="4858041" cy="832441"/>
            </a:xfrm>
            <a:custGeom>
              <a:avLst/>
              <a:gdLst/>
              <a:ahLst/>
              <a:cxnLst/>
              <a:rect l="l" t="t" r="r" b="b"/>
              <a:pathLst>
                <a:path w="4858041" h="832441">
                  <a:moveTo>
                    <a:pt x="4858041" y="416220"/>
                  </a:moveTo>
                  <a:lnTo>
                    <a:pt x="4654841" y="832441"/>
                  </a:lnTo>
                  <a:lnTo>
                    <a:pt x="203200" y="832441"/>
                  </a:lnTo>
                  <a:lnTo>
                    <a:pt x="0" y="416220"/>
                  </a:lnTo>
                  <a:lnTo>
                    <a:pt x="203200" y="0"/>
                  </a:lnTo>
                  <a:lnTo>
                    <a:pt x="4654841" y="0"/>
                  </a:lnTo>
                  <a:lnTo>
                    <a:pt x="4858041" y="416220"/>
                  </a:lnTo>
                  <a:close/>
                </a:path>
              </a:pathLst>
            </a:custGeom>
            <a:solidFill>
              <a:srgbClr val="024A59"/>
            </a:solidFill>
          </p:spPr>
        </p:sp>
        <p:sp>
          <p:nvSpPr>
            <p:cNvPr id="4" name="TextBox 4"/>
            <p:cNvSpPr txBox="1"/>
            <p:nvPr/>
          </p:nvSpPr>
          <p:spPr>
            <a:xfrm>
              <a:off x="114300" y="-57150"/>
              <a:ext cx="4629441" cy="889591"/>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228809" y="1179169"/>
            <a:ext cx="10036616" cy="800073"/>
          </a:xfrm>
          <a:prstGeom prst="rect">
            <a:avLst/>
          </a:prstGeom>
        </p:spPr>
        <p:txBody>
          <a:bodyPr lIns="0" tIns="0" rIns="0" bIns="0" rtlCol="0" anchor="t">
            <a:spAutoFit/>
          </a:bodyPr>
          <a:lstStyle/>
          <a:p>
            <a:pPr algn="ctr">
              <a:lnSpc>
                <a:spcPts val="6299"/>
              </a:lnSpc>
              <a:spcBef>
                <a:spcPct val="0"/>
              </a:spcBef>
            </a:pPr>
            <a:r>
              <a:rPr lang="en-US" sz="4499" b="1">
                <a:solidFill>
                  <a:srgbClr val="FFFFFF"/>
                </a:solidFill>
                <a:latin typeface="Poppins Bold"/>
                <a:ea typeface="Poppins Bold"/>
                <a:cs typeface="Poppins Bold"/>
                <a:sym typeface="Poppins Bold"/>
              </a:rPr>
              <a:t>Contoh Judul PI</a:t>
            </a:r>
          </a:p>
        </p:txBody>
      </p:sp>
      <p:sp>
        <p:nvSpPr>
          <p:cNvPr id="6" name="TextBox 6"/>
          <p:cNvSpPr txBox="1"/>
          <p:nvPr/>
        </p:nvSpPr>
        <p:spPr>
          <a:xfrm>
            <a:off x="236838" y="2871750"/>
            <a:ext cx="17259300" cy="6089523"/>
          </a:xfrm>
          <a:prstGeom prst="rect">
            <a:avLst/>
          </a:prstGeom>
        </p:spPr>
        <p:txBody>
          <a:bodyPr lIns="0" tIns="0" rIns="0" bIns="0" rtlCol="0" anchor="t">
            <a:spAutoFit/>
          </a:bodyPr>
          <a:lstStyle/>
          <a:p>
            <a:pPr marL="690881" lvl="1" indent="-345440" algn="just">
              <a:lnSpc>
                <a:spcPts val="4416"/>
              </a:lnSpc>
              <a:buFont typeface="Arial"/>
              <a:buChar char="•"/>
            </a:pPr>
            <a:r>
              <a:rPr lang="en-US" sz="3200" b="1">
                <a:solidFill>
                  <a:srgbClr val="000000"/>
                </a:solidFill>
                <a:latin typeface="Poppins Bold"/>
                <a:ea typeface="Poppins Bold"/>
                <a:cs typeface="Poppins Bold"/>
                <a:sym typeface="Poppins Bold"/>
              </a:rPr>
              <a:t>Judul:</a:t>
            </a:r>
            <a:r>
              <a:rPr lang="en-US" sz="3200">
                <a:solidFill>
                  <a:srgbClr val="000000"/>
                </a:solidFill>
                <a:latin typeface="Poppins"/>
                <a:ea typeface="Poppins"/>
                <a:cs typeface="Poppins"/>
                <a:sym typeface="Poppins"/>
              </a:rPr>
              <a:t> "Menggunakan Robotic Process Automation (RPA) untuk Mengotomatiskan Proses Administrasi di Perguruan Tinggi" </a:t>
            </a:r>
          </a:p>
          <a:p>
            <a:pPr algn="just">
              <a:lnSpc>
                <a:spcPts val="4416"/>
              </a:lnSpc>
            </a:pPr>
            <a:endParaRPr lang="en-US" sz="3200">
              <a:solidFill>
                <a:srgbClr val="000000"/>
              </a:solidFill>
              <a:latin typeface="Poppins"/>
              <a:ea typeface="Poppins"/>
              <a:cs typeface="Poppins"/>
              <a:sym typeface="Poppins"/>
            </a:endParaRPr>
          </a:p>
          <a:p>
            <a:pPr marL="690881" lvl="1" indent="-345440" algn="just">
              <a:lnSpc>
                <a:spcPts val="4416"/>
              </a:lnSpc>
              <a:buFont typeface="Arial"/>
              <a:buChar char="•"/>
            </a:pPr>
            <a:r>
              <a:rPr lang="en-US" sz="3200" b="1">
                <a:solidFill>
                  <a:srgbClr val="000000"/>
                </a:solidFill>
                <a:latin typeface="Poppins Bold"/>
                <a:ea typeface="Poppins Bold"/>
                <a:cs typeface="Poppins Bold"/>
                <a:sym typeface="Poppins Bold"/>
              </a:rPr>
              <a:t>Deskripsi:</a:t>
            </a:r>
            <a:r>
              <a:rPr lang="en-US" sz="3200">
                <a:solidFill>
                  <a:srgbClr val="000000"/>
                </a:solidFill>
                <a:latin typeface="Poppins"/>
                <a:ea typeface="Poppins"/>
                <a:cs typeface="Poppins"/>
                <a:sym typeface="Poppins"/>
              </a:rPr>
              <a:t> Penelitian ini akan mengeksplorasi bagaimana Robotic Process Automation (RPA) dapat digunakan untuk mengotomatiskan proses administrasi di perguruan tinggi, seperti pendaftaran mahasiswa, pengolahan data nilai, dan pembuatan laporan akademik.</a:t>
            </a:r>
          </a:p>
          <a:p>
            <a:pPr marL="690881" lvl="1" indent="-345440" algn="just">
              <a:lnSpc>
                <a:spcPts val="4416"/>
              </a:lnSpc>
              <a:buFont typeface="Arial"/>
              <a:buChar char="•"/>
            </a:pPr>
            <a:r>
              <a:rPr lang="en-US" sz="3200" b="1">
                <a:solidFill>
                  <a:srgbClr val="000000"/>
                </a:solidFill>
                <a:latin typeface="Poppins Bold"/>
                <a:ea typeface="Poppins Bold"/>
                <a:cs typeface="Poppins Bold"/>
                <a:sym typeface="Poppins Bold"/>
              </a:rPr>
              <a:t>Tools: </a:t>
            </a:r>
          </a:p>
          <a:p>
            <a:pPr marL="1381761" lvl="2" indent="-460587" algn="just">
              <a:lnSpc>
                <a:spcPts val="4416"/>
              </a:lnSpc>
              <a:buFont typeface="Arial"/>
              <a:buChar char="⚬"/>
            </a:pPr>
            <a:r>
              <a:rPr lang="en-US" sz="3200">
                <a:solidFill>
                  <a:srgbClr val="000000"/>
                </a:solidFill>
                <a:latin typeface="Poppins"/>
                <a:ea typeface="Poppins"/>
                <a:cs typeface="Poppins"/>
                <a:sym typeface="Poppins"/>
              </a:rPr>
              <a:t>UiPath, Automation Anywhere, Blue Prism untuk implementasi RPA.</a:t>
            </a:r>
          </a:p>
          <a:p>
            <a:pPr marL="1381761" lvl="2" indent="-460587" algn="just">
              <a:lnSpc>
                <a:spcPts val="4416"/>
              </a:lnSpc>
              <a:buFont typeface="Arial"/>
              <a:buChar char="⚬"/>
            </a:pPr>
            <a:r>
              <a:rPr lang="en-US" sz="3200">
                <a:solidFill>
                  <a:srgbClr val="000000"/>
                </a:solidFill>
                <a:latin typeface="Poppins"/>
                <a:ea typeface="Poppins"/>
                <a:cs typeface="Poppins"/>
                <a:sym typeface="Poppins"/>
              </a:rPr>
              <a:t>Microsoft Excel atau Google Sheets untuk memantau kinerja dan efisiensi.</a:t>
            </a:r>
          </a:p>
          <a:p>
            <a:pPr algn="just">
              <a:lnSpc>
                <a:spcPts val="4416"/>
              </a:lnSpc>
            </a:pPr>
            <a:endParaRPr lang="en-US" sz="3200">
              <a:solidFill>
                <a:srgbClr val="000000"/>
              </a:solidFill>
              <a:latin typeface="Poppins"/>
              <a:ea typeface="Poppins"/>
              <a:cs typeface="Poppins"/>
              <a:sym typeface="Poppins"/>
            </a:endParaRPr>
          </a:p>
        </p:txBody>
      </p:sp>
      <p:sp>
        <p:nvSpPr>
          <p:cNvPr id="7" name="Freeform 7"/>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8" name="Freeform 8"/>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9" name="Group 9"/>
          <p:cNvGrpSpPr/>
          <p:nvPr/>
        </p:nvGrpSpPr>
        <p:grpSpPr>
          <a:xfrm>
            <a:off x="3938494" y="9963150"/>
            <a:ext cx="16477376" cy="783580"/>
            <a:chOff x="0" y="0"/>
            <a:chExt cx="4339720" cy="206375"/>
          </a:xfrm>
        </p:grpSpPr>
        <p:sp>
          <p:nvSpPr>
            <p:cNvPr id="10" name="Freeform 10"/>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11" name="TextBox 11"/>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024868" y="9963150"/>
            <a:ext cx="7295490" cy="783580"/>
            <a:chOff x="0" y="0"/>
            <a:chExt cx="1921446" cy="206375"/>
          </a:xfrm>
        </p:grpSpPr>
        <p:sp>
          <p:nvSpPr>
            <p:cNvPr id="13" name="Freeform 13"/>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14" name="TextBox 14"/>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3">
              <a:extLst>
                <a:ext uri="{96DAC541-7B7A-43D3-8B79-37D633B846F1}">
                  <asvg:svgBlip xmlns:asvg="http://schemas.microsoft.com/office/drawing/2016/SVG/main" r:embed="rId4"/>
                </a:ext>
              </a:extLst>
            </a:blip>
            <a:stretch>
              <a:fillRect r="-75183"/>
            </a:stretch>
          </a:blipFill>
        </p:spPr>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3">
              <a:extLst>
                <a:ext uri="{96DAC541-7B7A-43D3-8B79-37D633B846F1}">
                  <asvg:svgBlip xmlns:asvg="http://schemas.microsoft.com/office/drawing/2016/SVG/main" r:embed="rId4"/>
                </a:ext>
              </a:extLst>
            </a:blip>
            <a:stretch>
              <a:fillRect r="-75183"/>
            </a:stretch>
          </a:blipFill>
        </p:spPr>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6" name="TextBox 6"/>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9" name="TextBox 9"/>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4095538" y="503644"/>
            <a:ext cx="10374952" cy="7452674"/>
          </a:xfrm>
          <a:custGeom>
            <a:avLst/>
            <a:gdLst/>
            <a:ahLst/>
            <a:cxnLst/>
            <a:rect l="l" t="t" r="r" b="b"/>
            <a:pathLst>
              <a:path w="10374952" h="7452674">
                <a:moveTo>
                  <a:pt x="0" y="0"/>
                </a:moveTo>
                <a:lnTo>
                  <a:pt x="10374952" y="0"/>
                </a:lnTo>
                <a:lnTo>
                  <a:pt x="10374952" y="7452674"/>
                </a:lnTo>
                <a:lnTo>
                  <a:pt x="0" y="7452674"/>
                </a:lnTo>
                <a:lnTo>
                  <a:pt x="0" y="0"/>
                </a:lnTo>
                <a:close/>
              </a:path>
            </a:pathLst>
          </a:custGeom>
          <a:blipFill>
            <a:blip r:embed="rId5"/>
            <a:stretch>
              <a:fillRect/>
            </a:stretch>
          </a:blipFill>
        </p:spPr>
      </p:sp>
      <p:sp>
        <p:nvSpPr>
          <p:cNvPr id="11" name="TextBox 11"/>
          <p:cNvSpPr txBox="1"/>
          <p:nvPr/>
        </p:nvSpPr>
        <p:spPr>
          <a:xfrm>
            <a:off x="1490862" y="8249285"/>
            <a:ext cx="14693502" cy="10090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Poppins"/>
                <a:ea typeface="Poppins"/>
                <a:cs typeface="Poppins"/>
                <a:sym typeface="Poppins"/>
              </a:rPr>
              <a:t>Transformasi Digital 4.0, atau yang sering disebut sebagai Revolusi Industri Keempat, memperkenalkan era di mana teknologi digital tidak hanya menjadi bagian integral dari kehidupan kita, tetapi juga mengubah secara mendasar cara kita berinteraksi, bekerja, dan bahkan memandang dunia.</a:t>
            </a: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1061505"/>
          </a:xfrm>
          <a:custGeom>
            <a:avLst/>
            <a:gdLst/>
            <a:ahLst/>
            <a:cxnLst/>
            <a:rect l="l" t="t" r="r" b="b"/>
            <a:pathLst>
              <a:path w="18288000" h="11061505">
                <a:moveTo>
                  <a:pt x="0" y="0"/>
                </a:moveTo>
                <a:lnTo>
                  <a:pt x="18288000" y="0"/>
                </a:lnTo>
                <a:lnTo>
                  <a:pt x="18288000" y="11061505"/>
                </a:lnTo>
                <a:lnTo>
                  <a:pt x="0" y="11061505"/>
                </a:lnTo>
                <a:lnTo>
                  <a:pt x="0" y="0"/>
                </a:lnTo>
                <a:close/>
              </a:path>
            </a:pathLst>
          </a:custGeom>
          <a:blipFill>
            <a:blip r:embed="rId2"/>
            <a:stretch>
              <a:fillRect t="-3681" b="-6469"/>
            </a:stretch>
          </a:blipFill>
        </p:spPr>
      </p:sp>
      <p:grpSp>
        <p:nvGrpSpPr>
          <p:cNvPr id="3" name="Group 3"/>
          <p:cNvGrpSpPr/>
          <p:nvPr/>
        </p:nvGrpSpPr>
        <p:grpSpPr>
          <a:xfrm>
            <a:off x="3938494" y="9963150"/>
            <a:ext cx="16477376" cy="783580"/>
            <a:chOff x="0" y="0"/>
            <a:chExt cx="4339720" cy="206375"/>
          </a:xfrm>
        </p:grpSpPr>
        <p:sp>
          <p:nvSpPr>
            <p:cNvPr id="4" name="Freeform 4"/>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5" name="TextBox 5"/>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24868" y="9963150"/>
            <a:ext cx="7295490" cy="783580"/>
            <a:chOff x="0" y="0"/>
            <a:chExt cx="1921446" cy="206375"/>
          </a:xfrm>
        </p:grpSpPr>
        <p:sp>
          <p:nvSpPr>
            <p:cNvPr id="7" name="Freeform 7"/>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8" name="TextBox 8"/>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832265" y="4251627"/>
            <a:ext cx="3798163" cy="5711523"/>
          </a:xfrm>
          <a:custGeom>
            <a:avLst/>
            <a:gdLst/>
            <a:ahLst/>
            <a:cxnLst/>
            <a:rect l="l" t="t" r="r" b="b"/>
            <a:pathLst>
              <a:path w="3798163" h="5711523">
                <a:moveTo>
                  <a:pt x="0" y="0"/>
                </a:moveTo>
                <a:lnTo>
                  <a:pt x="3798162" y="0"/>
                </a:lnTo>
                <a:lnTo>
                  <a:pt x="3798162" y="5711523"/>
                </a:lnTo>
                <a:lnTo>
                  <a:pt x="0" y="5711523"/>
                </a:lnTo>
                <a:lnTo>
                  <a:pt x="0" y="0"/>
                </a:lnTo>
                <a:close/>
              </a:path>
            </a:pathLst>
          </a:custGeom>
          <a:blipFill>
            <a:blip r:embed="rId3"/>
            <a:stretch>
              <a:fillRect/>
            </a:stretch>
          </a:blipFill>
        </p:spPr>
      </p:sp>
      <p:sp>
        <p:nvSpPr>
          <p:cNvPr id="10" name="Freeform 10"/>
          <p:cNvSpPr/>
          <p:nvPr/>
        </p:nvSpPr>
        <p:spPr>
          <a:xfrm>
            <a:off x="6879133" y="3629240"/>
            <a:ext cx="5482971" cy="8229600"/>
          </a:xfrm>
          <a:custGeom>
            <a:avLst/>
            <a:gdLst/>
            <a:ahLst/>
            <a:cxnLst/>
            <a:rect l="l" t="t" r="r" b="b"/>
            <a:pathLst>
              <a:path w="5482971" h="8229600">
                <a:moveTo>
                  <a:pt x="0" y="0"/>
                </a:moveTo>
                <a:lnTo>
                  <a:pt x="5482971" y="0"/>
                </a:lnTo>
                <a:lnTo>
                  <a:pt x="5482971" y="8229600"/>
                </a:lnTo>
                <a:lnTo>
                  <a:pt x="0" y="8229600"/>
                </a:lnTo>
                <a:lnTo>
                  <a:pt x="0" y="0"/>
                </a:lnTo>
                <a:close/>
              </a:path>
            </a:pathLst>
          </a:custGeom>
          <a:blipFill>
            <a:blip r:embed="rId4"/>
            <a:stretch>
              <a:fillRect/>
            </a:stretch>
          </a:blipFill>
        </p:spPr>
      </p:sp>
      <p:sp>
        <p:nvSpPr>
          <p:cNvPr id="11" name="Freeform 11"/>
          <p:cNvSpPr/>
          <p:nvPr/>
        </p:nvSpPr>
        <p:spPr>
          <a:xfrm>
            <a:off x="12177183" y="5827058"/>
            <a:ext cx="5752361" cy="5615743"/>
          </a:xfrm>
          <a:custGeom>
            <a:avLst/>
            <a:gdLst/>
            <a:ahLst/>
            <a:cxnLst/>
            <a:rect l="l" t="t" r="r" b="b"/>
            <a:pathLst>
              <a:path w="5752361" h="5615743">
                <a:moveTo>
                  <a:pt x="0" y="0"/>
                </a:moveTo>
                <a:lnTo>
                  <a:pt x="5752361" y="0"/>
                </a:lnTo>
                <a:lnTo>
                  <a:pt x="5752361" y="5615743"/>
                </a:lnTo>
                <a:lnTo>
                  <a:pt x="0" y="5615743"/>
                </a:lnTo>
                <a:lnTo>
                  <a:pt x="0" y="0"/>
                </a:lnTo>
                <a:close/>
              </a:path>
            </a:pathLst>
          </a:custGeom>
          <a:blipFill>
            <a:blip r:embed="rId5"/>
            <a:stretch>
              <a:fillRect/>
            </a:stretch>
          </a:blipFill>
        </p:spPr>
      </p:sp>
    </p:spTree>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87783">
            <a:off x="5579579" y="10317218"/>
            <a:ext cx="13758345" cy="7410406"/>
            <a:chOff x="0" y="0"/>
            <a:chExt cx="1296853" cy="698500"/>
          </a:xfrm>
        </p:grpSpPr>
        <p:sp>
          <p:nvSpPr>
            <p:cNvPr id="3" name="Freeform 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4" name="TextBox 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775767" flipV="1">
            <a:off x="11982731" y="9517084"/>
            <a:ext cx="4968491" cy="236003"/>
          </a:xfrm>
          <a:custGeom>
            <a:avLst/>
            <a:gdLst/>
            <a:ahLst/>
            <a:cxnLst/>
            <a:rect l="l" t="t" r="r" b="b"/>
            <a:pathLst>
              <a:path w="4968491" h="236003">
                <a:moveTo>
                  <a:pt x="0" y="236003"/>
                </a:moveTo>
                <a:lnTo>
                  <a:pt x="4968491" y="236003"/>
                </a:lnTo>
                <a:lnTo>
                  <a:pt x="4968491" y="0"/>
                </a:lnTo>
                <a:lnTo>
                  <a:pt x="0" y="0"/>
                </a:lnTo>
                <a:lnTo>
                  <a:pt x="0" y="236003"/>
                </a:lnTo>
                <a:close/>
              </a:path>
            </a:pathLst>
          </a:custGeom>
          <a:blipFill>
            <a:blip r:embed="rId2">
              <a:alphaModFix amt="80000"/>
            </a:blip>
            <a:stretch>
              <a:fillRect/>
            </a:stretch>
          </a:blipFill>
        </p:spPr>
      </p:sp>
      <p:grpSp>
        <p:nvGrpSpPr>
          <p:cNvPr id="6" name="Group 6"/>
          <p:cNvGrpSpPr/>
          <p:nvPr/>
        </p:nvGrpSpPr>
        <p:grpSpPr>
          <a:xfrm rot="-1787783">
            <a:off x="10671864" y="9644263"/>
            <a:ext cx="13531543" cy="3065584"/>
            <a:chOff x="0" y="0"/>
            <a:chExt cx="3083192" cy="698500"/>
          </a:xfrm>
        </p:grpSpPr>
        <p:sp>
          <p:nvSpPr>
            <p:cNvPr id="7" name="Freeform 7"/>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id="8" name="TextBox 8"/>
            <p:cNvSpPr txBox="1"/>
            <p:nvPr/>
          </p:nvSpPr>
          <p:spPr>
            <a:xfrm>
              <a:off x="114300" y="-57150"/>
              <a:ext cx="2854592"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787783">
            <a:off x="14735112" y="-1870630"/>
            <a:ext cx="13758345" cy="7410406"/>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id="11" name="TextBox 11"/>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787783">
            <a:off x="13472301" y="-96463"/>
            <a:ext cx="14503583" cy="7811799"/>
            <a:chOff x="0" y="0"/>
            <a:chExt cx="1296853" cy="698500"/>
          </a:xfrm>
        </p:grpSpPr>
        <p:sp>
          <p:nvSpPr>
            <p:cNvPr id="13" name="Freeform 1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14" name="TextBox 1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1813147">
            <a:off x="13992944" y="1312669"/>
            <a:ext cx="8743695" cy="7661663"/>
          </a:xfrm>
          <a:custGeom>
            <a:avLst/>
            <a:gdLst/>
            <a:ahLst/>
            <a:cxnLst/>
            <a:rect l="l" t="t" r="r" b="b"/>
            <a:pathLst>
              <a:path w="8743695" h="7661663">
                <a:moveTo>
                  <a:pt x="0" y="0"/>
                </a:moveTo>
                <a:lnTo>
                  <a:pt x="8743695" y="0"/>
                </a:lnTo>
                <a:lnTo>
                  <a:pt x="8743695" y="7661662"/>
                </a:lnTo>
                <a:lnTo>
                  <a:pt x="0" y="7661662"/>
                </a:lnTo>
                <a:lnTo>
                  <a:pt x="0" y="0"/>
                </a:lnTo>
                <a:close/>
              </a:path>
            </a:pathLst>
          </a:custGeom>
          <a:blipFill>
            <a:blip r:embed="rId3"/>
            <a:stretch>
              <a:fillRect/>
            </a:stretch>
          </a:blipFill>
        </p:spPr>
      </p:sp>
      <p:grpSp>
        <p:nvGrpSpPr>
          <p:cNvPr id="16" name="Group 16"/>
          <p:cNvGrpSpPr/>
          <p:nvPr/>
        </p:nvGrpSpPr>
        <p:grpSpPr>
          <a:xfrm>
            <a:off x="14751619" y="939081"/>
            <a:ext cx="7226346" cy="8408839"/>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18" name="TextBox 1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rot="-1775767" flipV="1">
            <a:off x="15260171" y="765857"/>
            <a:ext cx="4968491" cy="236003"/>
          </a:xfrm>
          <a:custGeom>
            <a:avLst/>
            <a:gdLst/>
            <a:ahLst/>
            <a:cxnLst/>
            <a:rect l="l" t="t" r="r" b="b"/>
            <a:pathLst>
              <a:path w="4968491" h="236003">
                <a:moveTo>
                  <a:pt x="0" y="236004"/>
                </a:moveTo>
                <a:lnTo>
                  <a:pt x="4968490" y="236004"/>
                </a:lnTo>
                <a:lnTo>
                  <a:pt x="4968490" y="0"/>
                </a:lnTo>
                <a:lnTo>
                  <a:pt x="0" y="0"/>
                </a:lnTo>
                <a:lnTo>
                  <a:pt x="0" y="236004"/>
                </a:lnTo>
                <a:close/>
              </a:path>
            </a:pathLst>
          </a:custGeom>
          <a:blipFill>
            <a:blip r:embed="rId2">
              <a:alphaModFix amt="80000"/>
            </a:blip>
            <a:stretch>
              <a:fillRect/>
            </a:stretch>
          </a:blipFill>
        </p:spPr>
      </p:sp>
      <p:sp>
        <p:nvSpPr>
          <p:cNvPr id="20" name="Freeform 20"/>
          <p:cNvSpPr/>
          <p:nvPr/>
        </p:nvSpPr>
        <p:spPr>
          <a:xfrm rot="1804615">
            <a:off x="14009778" y="8537528"/>
            <a:ext cx="4644064" cy="220593"/>
          </a:xfrm>
          <a:custGeom>
            <a:avLst/>
            <a:gdLst/>
            <a:ahLst/>
            <a:cxnLst/>
            <a:rect l="l" t="t" r="r" b="b"/>
            <a:pathLst>
              <a:path w="4644064" h="220593">
                <a:moveTo>
                  <a:pt x="0" y="0"/>
                </a:moveTo>
                <a:lnTo>
                  <a:pt x="4644064" y="0"/>
                </a:lnTo>
                <a:lnTo>
                  <a:pt x="4644064" y="220593"/>
                </a:lnTo>
                <a:lnTo>
                  <a:pt x="0" y="220593"/>
                </a:lnTo>
                <a:lnTo>
                  <a:pt x="0" y="0"/>
                </a:lnTo>
                <a:close/>
              </a:path>
            </a:pathLst>
          </a:custGeom>
          <a:blipFill>
            <a:blip r:embed="rId2">
              <a:alphaModFix amt="80000"/>
            </a:blip>
            <a:stretch>
              <a:fillRect/>
            </a:stretch>
          </a:blipFill>
        </p:spPr>
      </p:sp>
      <p:grpSp>
        <p:nvGrpSpPr>
          <p:cNvPr id="21" name="Group 21"/>
          <p:cNvGrpSpPr/>
          <p:nvPr/>
        </p:nvGrpSpPr>
        <p:grpSpPr>
          <a:xfrm>
            <a:off x="-547728" y="967595"/>
            <a:ext cx="5725839" cy="849917"/>
            <a:chOff x="0" y="0"/>
            <a:chExt cx="4705750" cy="698500"/>
          </a:xfrm>
        </p:grpSpPr>
        <p:sp>
          <p:nvSpPr>
            <p:cNvPr id="22" name="Freeform 22"/>
            <p:cNvSpPr/>
            <p:nvPr/>
          </p:nvSpPr>
          <p:spPr>
            <a:xfrm>
              <a:off x="0" y="0"/>
              <a:ext cx="4705750" cy="698500"/>
            </a:xfrm>
            <a:custGeom>
              <a:avLst/>
              <a:gdLst/>
              <a:ahLst/>
              <a:cxnLst/>
              <a:rect l="l" t="t" r="r" b="b"/>
              <a:pathLst>
                <a:path w="4705750" h="698500">
                  <a:moveTo>
                    <a:pt x="4705750" y="349250"/>
                  </a:moveTo>
                  <a:lnTo>
                    <a:pt x="4502550" y="698500"/>
                  </a:lnTo>
                  <a:lnTo>
                    <a:pt x="203200" y="698500"/>
                  </a:lnTo>
                  <a:lnTo>
                    <a:pt x="0" y="349250"/>
                  </a:lnTo>
                  <a:lnTo>
                    <a:pt x="203200" y="0"/>
                  </a:lnTo>
                  <a:lnTo>
                    <a:pt x="4502550" y="0"/>
                  </a:lnTo>
                  <a:lnTo>
                    <a:pt x="4705750" y="349250"/>
                  </a:lnTo>
                  <a:close/>
                </a:path>
              </a:pathLst>
            </a:custGeom>
            <a:solidFill>
              <a:srgbClr val="024A59"/>
            </a:solidFill>
          </p:spPr>
        </p:sp>
        <p:sp>
          <p:nvSpPr>
            <p:cNvPr id="23" name="TextBox 23"/>
            <p:cNvSpPr txBox="1"/>
            <p:nvPr/>
          </p:nvSpPr>
          <p:spPr>
            <a:xfrm>
              <a:off x="114300" y="-57150"/>
              <a:ext cx="4477150" cy="75565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028700" y="904875"/>
            <a:ext cx="3352441" cy="800073"/>
          </a:xfrm>
          <a:prstGeom prst="rect">
            <a:avLst/>
          </a:prstGeom>
        </p:spPr>
        <p:txBody>
          <a:bodyPr lIns="0" tIns="0" rIns="0" bIns="0" rtlCol="0" anchor="t">
            <a:spAutoFit/>
          </a:bodyPr>
          <a:lstStyle/>
          <a:p>
            <a:pPr algn="l">
              <a:lnSpc>
                <a:spcPts val="6299"/>
              </a:lnSpc>
              <a:spcBef>
                <a:spcPct val="0"/>
              </a:spcBef>
            </a:pPr>
            <a:r>
              <a:rPr lang="en-US" sz="4499" b="1">
                <a:solidFill>
                  <a:srgbClr val="FFFFFF"/>
                </a:solidFill>
                <a:latin typeface="Poppins Bold"/>
                <a:ea typeface="Poppins Bold"/>
                <a:cs typeface="Poppins Bold"/>
                <a:sym typeface="Poppins Bold"/>
              </a:rPr>
              <a:t>TUGAS</a:t>
            </a:r>
          </a:p>
        </p:txBody>
      </p:sp>
      <p:sp>
        <p:nvSpPr>
          <p:cNvPr id="25" name="TextBox 25"/>
          <p:cNvSpPr txBox="1"/>
          <p:nvPr/>
        </p:nvSpPr>
        <p:spPr>
          <a:xfrm>
            <a:off x="842374" y="2618090"/>
            <a:ext cx="14950892" cy="7018187"/>
          </a:xfrm>
          <a:prstGeom prst="rect">
            <a:avLst/>
          </a:prstGeom>
        </p:spPr>
        <p:txBody>
          <a:bodyPr lIns="0" tIns="0" rIns="0" bIns="0" rtlCol="0" anchor="t">
            <a:spAutoFit/>
          </a:bodyPr>
          <a:lstStyle/>
          <a:p>
            <a:pPr marL="678603" lvl="1" indent="-339302" algn="l">
              <a:lnSpc>
                <a:spcPts val="5060"/>
              </a:lnSpc>
              <a:buFont typeface="Arial"/>
              <a:buChar char="•"/>
            </a:pPr>
            <a:r>
              <a:rPr lang="en-US" sz="3143" b="1">
                <a:solidFill>
                  <a:srgbClr val="000000"/>
                </a:solidFill>
                <a:latin typeface="Poppins Bold"/>
                <a:ea typeface="Poppins Bold"/>
                <a:cs typeface="Poppins Bold"/>
                <a:sym typeface="Poppins Bold"/>
              </a:rPr>
              <a:t>Buatlah draft penulisan bagian Pendahuluan</a:t>
            </a:r>
          </a:p>
          <a:p>
            <a:pPr algn="l">
              <a:lnSpc>
                <a:spcPts val="5060"/>
              </a:lnSpc>
            </a:pPr>
            <a:endParaRPr lang="en-US" sz="3143" b="1">
              <a:solidFill>
                <a:srgbClr val="000000"/>
              </a:solidFill>
              <a:latin typeface="Poppins Bold"/>
              <a:ea typeface="Poppins Bold"/>
              <a:cs typeface="Poppins Bold"/>
              <a:sym typeface="Poppins Bold"/>
            </a:endParaRPr>
          </a:p>
          <a:p>
            <a:pPr marL="678603" lvl="1" indent="-339302" algn="l">
              <a:lnSpc>
                <a:spcPts val="5060"/>
              </a:lnSpc>
              <a:buFont typeface="Arial"/>
              <a:buChar char="•"/>
            </a:pPr>
            <a:r>
              <a:rPr lang="en-US" sz="3143" b="1">
                <a:solidFill>
                  <a:srgbClr val="000000"/>
                </a:solidFill>
                <a:latin typeface="Poppins Bold"/>
                <a:ea typeface="Poppins Bold"/>
                <a:cs typeface="Poppins Bold"/>
                <a:sym typeface="Poppins Bold"/>
              </a:rPr>
              <a:t>Kirim ke: </a:t>
            </a:r>
            <a:r>
              <a:rPr lang="en-US" sz="3143" b="1" u="sng">
                <a:solidFill>
                  <a:srgbClr val="000000"/>
                </a:solidFill>
                <a:latin typeface="Poppins Bold"/>
                <a:ea typeface="Poppins Bold"/>
                <a:cs typeface="Poppins Bold"/>
                <a:sym typeface="Poppins Bold"/>
                <a:hlinkClick r:id="rId4" tooltip="mailto:prodisi@gunadarma.ac.id"/>
              </a:rPr>
              <a:t>prodisi@gunadarma.ac.id</a:t>
            </a:r>
          </a:p>
          <a:p>
            <a:pPr marL="678603" lvl="1" indent="-339302" algn="l">
              <a:lnSpc>
                <a:spcPts val="5060"/>
              </a:lnSpc>
              <a:buFont typeface="Arial"/>
              <a:buChar char="•"/>
            </a:pPr>
            <a:r>
              <a:rPr lang="en-US" sz="3143" b="1">
                <a:solidFill>
                  <a:srgbClr val="000000"/>
                </a:solidFill>
                <a:latin typeface="Poppins Bold"/>
                <a:ea typeface="Poppins Bold"/>
                <a:cs typeface="Poppins Bold"/>
                <a:sym typeface="Poppins Bold"/>
              </a:rPr>
              <a:t>Paling lambat: Sabtu/ 19 April 2024 pukul 23.59</a:t>
            </a:r>
          </a:p>
          <a:p>
            <a:pPr marL="678603" lvl="1" indent="-339302" algn="l">
              <a:lnSpc>
                <a:spcPts val="5060"/>
              </a:lnSpc>
              <a:buFont typeface="Arial"/>
              <a:buChar char="•"/>
            </a:pPr>
            <a:r>
              <a:rPr lang="en-US" sz="3143" b="1">
                <a:solidFill>
                  <a:srgbClr val="000000"/>
                </a:solidFill>
                <a:latin typeface="Poppins Bold"/>
                <a:ea typeface="Poppins Bold"/>
                <a:cs typeface="Poppins Bold"/>
                <a:sym typeface="Poppins Bold"/>
              </a:rPr>
              <a:t>Nama file: Nama_DraftBagian1.docx</a:t>
            </a:r>
          </a:p>
          <a:p>
            <a:pPr algn="l">
              <a:lnSpc>
                <a:spcPts val="5060"/>
              </a:lnSpc>
            </a:pPr>
            <a:r>
              <a:rPr lang="en-US" sz="3143" b="1">
                <a:solidFill>
                  <a:srgbClr val="000000"/>
                </a:solidFill>
                <a:latin typeface="Poppins Bold"/>
                <a:ea typeface="Poppins Bold"/>
                <a:cs typeface="Poppins Bold"/>
                <a:sym typeface="Poppins Bold"/>
              </a:rPr>
              <a:t>        Contoh: Rheza Andika_DraftBagian1.docx</a:t>
            </a:r>
          </a:p>
          <a:p>
            <a:pPr marL="678603" lvl="1" indent="-339302" algn="l">
              <a:lnSpc>
                <a:spcPts val="5060"/>
              </a:lnSpc>
              <a:buFont typeface="Arial"/>
              <a:buChar char="•"/>
            </a:pPr>
            <a:r>
              <a:rPr lang="en-US" sz="3143" b="1">
                <a:solidFill>
                  <a:srgbClr val="000000"/>
                </a:solidFill>
                <a:latin typeface="Poppins Bold"/>
                <a:ea typeface="Poppins Bold"/>
                <a:cs typeface="Poppins Bold"/>
                <a:sym typeface="Poppins Bold"/>
              </a:rPr>
              <a:t>Mahasiswa yang mengirim draft bagian 1 </a:t>
            </a:r>
          </a:p>
          <a:p>
            <a:pPr algn="l">
              <a:lnSpc>
                <a:spcPts val="5060"/>
              </a:lnSpc>
            </a:pPr>
            <a:r>
              <a:rPr lang="en-US" sz="3143" b="1">
                <a:solidFill>
                  <a:srgbClr val="000000"/>
                </a:solidFill>
                <a:latin typeface="Poppins Bold"/>
                <a:ea typeface="Poppins Bold"/>
                <a:cs typeface="Poppins Bold"/>
                <a:sym typeface="Poppins Bold"/>
              </a:rPr>
              <a:t>        akan mendapatkan sertifikat</a:t>
            </a:r>
          </a:p>
          <a:p>
            <a:pPr algn="l">
              <a:lnSpc>
                <a:spcPts val="5060"/>
              </a:lnSpc>
            </a:pPr>
            <a:r>
              <a:rPr lang="en-US" sz="3143" b="1">
                <a:solidFill>
                  <a:srgbClr val="000000"/>
                </a:solidFill>
                <a:latin typeface="Poppins Bold"/>
                <a:ea typeface="Poppins Bold"/>
                <a:cs typeface="Poppins Bold"/>
                <a:sym typeface="Poppins Bold"/>
              </a:rPr>
              <a:t>        Sertifikat akan dikirimkan ke email peserta</a:t>
            </a:r>
          </a:p>
          <a:p>
            <a:pPr algn="l">
              <a:lnSpc>
                <a:spcPts val="5060"/>
              </a:lnSpc>
            </a:pPr>
            <a:endParaRPr lang="en-US" sz="3143" b="1">
              <a:solidFill>
                <a:srgbClr val="000000"/>
              </a:solidFill>
              <a:latin typeface="Poppins Bold"/>
              <a:ea typeface="Poppins Bold"/>
              <a:cs typeface="Poppins Bold"/>
              <a:sym typeface="Poppins Bold"/>
            </a:endParaRPr>
          </a:p>
          <a:p>
            <a:pPr algn="l">
              <a:lnSpc>
                <a:spcPts val="5060"/>
              </a:lnSpc>
            </a:pPr>
            <a:endParaRPr lang="en-US" sz="3143" b="1">
              <a:solidFill>
                <a:srgbClr val="000000"/>
              </a:solidFill>
              <a:latin typeface="Poppins Bold"/>
              <a:ea typeface="Poppins Bold"/>
              <a:cs typeface="Poppins Bold"/>
              <a:sym typeface="Poppins Bold"/>
            </a:endParaRPr>
          </a:p>
        </p:txBody>
      </p:sp>
    </p:spTree>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6" name="TextBox 6"/>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9" name="TextBox 9"/>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291074" y="2931356"/>
            <a:ext cx="15705851" cy="4424288"/>
          </a:xfrm>
          <a:prstGeom prst="rect">
            <a:avLst/>
          </a:prstGeom>
        </p:spPr>
        <p:txBody>
          <a:bodyPr wrap="square" lIns="0" tIns="0" rIns="0" bIns="0" rtlCol="0" anchor="t">
            <a:spAutoFit/>
          </a:bodyPr>
          <a:lstStyle/>
          <a:p>
            <a:pPr algn="ctr">
              <a:lnSpc>
                <a:spcPts val="6853"/>
              </a:lnSpc>
            </a:pPr>
            <a:r>
              <a:rPr lang="en-US" sz="5959" b="1" spc="-178" dirty="0">
                <a:solidFill>
                  <a:srgbClr val="000000"/>
                </a:solidFill>
                <a:latin typeface="Poppins Bold"/>
                <a:ea typeface="Poppins Bold"/>
                <a:cs typeface="Poppins Bold"/>
                <a:sym typeface="Poppins Bold"/>
              </a:rPr>
              <a:t>"Langkah </a:t>
            </a:r>
            <a:r>
              <a:rPr lang="en-US" sz="5959" b="1" spc="-178" dirty="0" err="1">
                <a:solidFill>
                  <a:srgbClr val="000000"/>
                </a:solidFill>
                <a:latin typeface="Poppins Bold"/>
                <a:ea typeface="Poppins Bold"/>
                <a:cs typeface="Poppins Bold"/>
                <a:sym typeface="Poppins Bold"/>
              </a:rPr>
              <a:t>kecil</a:t>
            </a:r>
            <a:r>
              <a:rPr lang="en-US" sz="5959" b="1" spc="-178" dirty="0">
                <a:solidFill>
                  <a:srgbClr val="000000"/>
                </a:solidFill>
                <a:latin typeface="Poppins Bold"/>
                <a:ea typeface="Poppins Bold"/>
                <a:cs typeface="Poppins Bold"/>
                <a:sym typeface="Poppins Bold"/>
              </a:rPr>
              <a:t> </a:t>
            </a:r>
            <a:r>
              <a:rPr lang="en-US" sz="5959" b="1" spc="-178" dirty="0" err="1">
                <a:solidFill>
                  <a:srgbClr val="000000"/>
                </a:solidFill>
                <a:latin typeface="Poppins Bold"/>
                <a:ea typeface="Poppins Bold"/>
                <a:cs typeface="Poppins Bold"/>
                <a:sym typeface="Poppins Bold"/>
              </a:rPr>
              <a:t>hari</a:t>
            </a:r>
            <a:r>
              <a:rPr lang="en-US" sz="5959" b="1" spc="-178" dirty="0">
                <a:solidFill>
                  <a:srgbClr val="000000"/>
                </a:solidFill>
                <a:latin typeface="Poppins Bold"/>
                <a:ea typeface="Poppins Bold"/>
                <a:cs typeface="Poppins Bold"/>
                <a:sym typeface="Poppins Bold"/>
              </a:rPr>
              <a:t> </a:t>
            </a:r>
            <a:r>
              <a:rPr lang="en-US" sz="5959" b="1" spc="-178" dirty="0" err="1">
                <a:solidFill>
                  <a:srgbClr val="000000"/>
                </a:solidFill>
                <a:latin typeface="Poppins Bold"/>
                <a:ea typeface="Poppins Bold"/>
                <a:cs typeface="Poppins Bold"/>
                <a:sym typeface="Poppins Bold"/>
              </a:rPr>
              <a:t>ini</a:t>
            </a:r>
            <a:r>
              <a:rPr lang="en-US" sz="5959" b="1" spc="-178" dirty="0">
                <a:solidFill>
                  <a:srgbClr val="000000"/>
                </a:solidFill>
                <a:latin typeface="Poppins Bold"/>
                <a:ea typeface="Poppins Bold"/>
                <a:cs typeface="Poppins Bold"/>
                <a:sym typeface="Poppins Bold"/>
              </a:rPr>
              <a:t> </a:t>
            </a:r>
            <a:r>
              <a:rPr lang="en-US" sz="5959" b="1" spc="-178" dirty="0" err="1">
                <a:solidFill>
                  <a:srgbClr val="000000"/>
                </a:solidFill>
                <a:latin typeface="Poppins Bold"/>
                <a:ea typeface="Poppins Bold"/>
                <a:cs typeface="Poppins Bold"/>
                <a:sym typeface="Poppins Bold"/>
              </a:rPr>
              <a:t>adalah</a:t>
            </a:r>
            <a:r>
              <a:rPr lang="en-US" sz="5959" b="1" spc="-178" dirty="0">
                <a:solidFill>
                  <a:srgbClr val="000000"/>
                </a:solidFill>
                <a:latin typeface="Poppins Bold"/>
                <a:ea typeface="Poppins Bold"/>
                <a:cs typeface="Poppins Bold"/>
                <a:sym typeface="Poppins Bold"/>
              </a:rPr>
              <a:t> </a:t>
            </a:r>
            <a:r>
              <a:rPr lang="en-US" sz="5959" b="1" spc="-178" dirty="0" err="1">
                <a:solidFill>
                  <a:srgbClr val="000000"/>
                </a:solidFill>
                <a:latin typeface="Poppins Bold"/>
                <a:ea typeface="Poppins Bold"/>
                <a:cs typeface="Poppins Bold"/>
                <a:sym typeface="Poppins Bold"/>
              </a:rPr>
              <a:t>kemenangan</a:t>
            </a:r>
            <a:r>
              <a:rPr lang="en-US" sz="5959" b="1" spc="-178" dirty="0">
                <a:solidFill>
                  <a:srgbClr val="000000"/>
                </a:solidFill>
                <a:latin typeface="Poppins Bold"/>
                <a:ea typeface="Poppins Bold"/>
                <a:cs typeface="Poppins Bold"/>
                <a:sym typeface="Poppins Bold"/>
              </a:rPr>
              <a:t> </a:t>
            </a:r>
            <a:r>
              <a:rPr lang="en-US" sz="5959" b="1" spc="-178" dirty="0" err="1">
                <a:solidFill>
                  <a:srgbClr val="000000"/>
                </a:solidFill>
                <a:latin typeface="Poppins Bold"/>
                <a:ea typeface="Poppins Bold"/>
                <a:cs typeface="Poppins Bold"/>
                <a:sym typeface="Poppins Bold"/>
              </a:rPr>
              <a:t>besar</a:t>
            </a:r>
            <a:r>
              <a:rPr lang="en-US" sz="5959" b="1" spc="-178" dirty="0">
                <a:solidFill>
                  <a:srgbClr val="000000"/>
                </a:solidFill>
                <a:latin typeface="Poppins Bold"/>
                <a:ea typeface="Poppins Bold"/>
                <a:cs typeface="Poppins Bold"/>
                <a:sym typeface="Poppins Bold"/>
              </a:rPr>
              <a:t> </a:t>
            </a:r>
            <a:r>
              <a:rPr lang="en-US" sz="5959" b="1" spc="-178" dirty="0" err="1">
                <a:solidFill>
                  <a:srgbClr val="000000"/>
                </a:solidFill>
                <a:latin typeface="Poppins Bold"/>
                <a:ea typeface="Poppins Bold"/>
                <a:cs typeface="Poppins Bold"/>
                <a:sym typeface="Poppins Bold"/>
              </a:rPr>
              <a:t>untuk</a:t>
            </a:r>
            <a:r>
              <a:rPr lang="en-US" sz="5959" b="1" spc="-178" dirty="0">
                <a:solidFill>
                  <a:srgbClr val="000000"/>
                </a:solidFill>
                <a:latin typeface="Poppins Bold"/>
                <a:ea typeface="Poppins Bold"/>
                <a:cs typeface="Poppins Bold"/>
                <a:sym typeface="Poppins Bold"/>
              </a:rPr>
              <a:t> masa </a:t>
            </a:r>
            <a:r>
              <a:rPr lang="en-US" sz="5959" b="1" spc="-178" dirty="0" err="1">
                <a:solidFill>
                  <a:srgbClr val="000000"/>
                </a:solidFill>
                <a:latin typeface="Poppins Bold"/>
                <a:ea typeface="Poppins Bold"/>
                <a:cs typeface="Poppins Bold"/>
                <a:sym typeface="Poppins Bold"/>
              </a:rPr>
              <a:t>depanmu</a:t>
            </a:r>
            <a:r>
              <a:rPr lang="en-US" sz="5959" b="1" spc="-178" dirty="0">
                <a:solidFill>
                  <a:srgbClr val="000000"/>
                </a:solidFill>
                <a:latin typeface="Poppins Bold"/>
                <a:ea typeface="Poppins Bold"/>
                <a:cs typeface="Poppins Bold"/>
                <a:sym typeface="Poppins Bold"/>
              </a:rPr>
              <a:t>. </a:t>
            </a:r>
          </a:p>
          <a:p>
            <a:pPr algn="ctr">
              <a:lnSpc>
                <a:spcPts val="6853"/>
              </a:lnSpc>
            </a:pPr>
            <a:r>
              <a:rPr lang="en-US" sz="5959" b="1" spc="-178" dirty="0" err="1">
                <a:solidFill>
                  <a:schemeClr val="accent6">
                    <a:lumMod val="75000"/>
                  </a:schemeClr>
                </a:solidFill>
                <a:latin typeface="Poppins Bold"/>
                <a:ea typeface="Poppins Bold"/>
                <a:cs typeface="Poppins Bold"/>
                <a:sym typeface="Poppins Bold"/>
              </a:rPr>
              <a:t>Jangan</a:t>
            </a:r>
            <a:r>
              <a:rPr lang="en-US" sz="5959" b="1" spc="-178" dirty="0">
                <a:solidFill>
                  <a:schemeClr val="accent6">
                    <a:lumMod val="75000"/>
                  </a:schemeClr>
                </a:solidFill>
                <a:latin typeface="Poppins Bold"/>
                <a:ea typeface="Poppins Bold"/>
                <a:cs typeface="Poppins Bold"/>
                <a:sym typeface="Poppins Bold"/>
              </a:rPr>
              <a:t> </a:t>
            </a:r>
            <a:r>
              <a:rPr lang="en-US" sz="5959" b="1" spc="-178" dirty="0" err="1">
                <a:solidFill>
                  <a:schemeClr val="accent6">
                    <a:lumMod val="75000"/>
                  </a:schemeClr>
                </a:solidFill>
                <a:latin typeface="Poppins Bold"/>
                <a:ea typeface="Poppins Bold"/>
                <a:cs typeface="Poppins Bold"/>
                <a:sym typeface="Poppins Bold"/>
              </a:rPr>
              <a:t>menyerah</a:t>
            </a:r>
            <a:r>
              <a:rPr lang="en-US" sz="5959" b="1" spc="-178" dirty="0">
                <a:solidFill>
                  <a:schemeClr val="accent6">
                    <a:lumMod val="75000"/>
                  </a:schemeClr>
                </a:solidFill>
                <a:latin typeface="Poppins Bold"/>
                <a:ea typeface="Poppins Bold"/>
                <a:cs typeface="Poppins Bold"/>
                <a:sym typeface="Poppins Bold"/>
              </a:rPr>
              <a:t>, </a:t>
            </a:r>
            <a:r>
              <a:rPr lang="en-US" sz="5959" b="1" spc="-178" dirty="0" err="1">
                <a:solidFill>
                  <a:schemeClr val="accent6">
                    <a:lumMod val="75000"/>
                  </a:schemeClr>
                </a:solidFill>
                <a:latin typeface="Poppins Bold"/>
                <a:ea typeface="Poppins Bold"/>
                <a:cs typeface="Poppins Bold"/>
                <a:sym typeface="Poppins Bold"/>
              </a:rPr>
              <a:t>Penulisan</a:t>
            </a:r>
            <a:r>
              <a:rPr lang="en-US" sz="5959" b="1" spc="-178" dirty="0">
                <a:solidFill>
                  <a:schemeClr val="accent6">
                    <a:lumMod val="75000"/>
                  </a:schemeClr>
                </a:solidFill>
                <a:latin typeface="Poppins Bold"/>
                <a:ea typeface="Poppins Bold"/>
                <a:cs typeface="Poppins Bold"/>
                <a:sym typeface="Poppins Bold"/>
              </a:rPr>
              <a:t> </a:t>
            </a:r>
            <a:r>
              <a:rPr lang="en-US" sz="5959" b="1" spc="-178" dirty="0" err="1">
                <a:solidFill>
                  <a:schemeClr val="accent6">
                    <a:lumMod val="75000"/>
                  </a:schemeClr>
                </a:solidFill>
                <a:latin typeface="Poppins Bold"/>
                <a:ea typeface="Poppins Bold"/>
                <a:cs typeface="Poppins Bold"/>
                <a:sym typeface="Poppins Bold"/>
              </a:rPr>
              <a:t>Ilmiah</a:t>
            </a:r>
            <a:r>
              <a:rPr lang="en-US" sz="5959" b="1" spc="-178" dirty="0">
                <a:solidFill>
                  <a:schemeClr val="accent6">
                    <a:lumMod val="75000"/>
                  </a:schemeClr>
                </a:solidFill>
                <a:latin typeface="Poppins Bold"/>
                <a:ea typeface="Poppins Bold"/>
                <a:cs typeface="Poppins Bold"/>
                <a:sym typeface="Poppins Bold"/>
              </a:rPr>
              <a:t> mu </a:t>
            </a:r>
            <a:r>
              <a:rPr lang="en-US" sz="5959" b="1" spc="-178" dirty="0" err="1">
                <a:solidFill>
                  <a:schemeClr val="accent6">
                    <a:lumMod val="75000"/>
                  </a:schemeClr>
                </a:solidFill>
                <a:latin typeface="Poppins Bold"/>
                <a:ea typeface="Poppins Bold"/>
                <a:cs typeface="Poppins Bold"/>
                <a:sym typeface="Poppins Bold"/>
              </a:rPr>
              <a:t>ini</a:t>
            </a:r>
            <a:r>
              <a:rPr lang="en-US" sz="5959" b="1" spc="-178" dirty="0">
                <a:solidFill>
                  <a:schemeClr val="accent6">
                    <a:lumMod val="75000"/>
                  </a:schemeClr>
                </a:solidFill>
                <a:latin typeface="Poppins Bold"/>
                <a:ea typeface="Poppins Bold"/>
                <a:cs typeface="Poppins Bold"/>
                <a:sym typeface="Poppins Bold"/>
              </a:rPr>
              <a:t> </a:t>
            </a:r>
            <a:r>
              <a:rPr lang="en-US" sz="5959" b="1" spc="-178" dirty="0" err="1">
                <a:solidFill>
                  <a:schemeClr val="accent6">
                    <a:lumMod val="75000"/>
                  </a:schemeClr>
                </a:solidFill>
                <a:latin typeface="Poppins Bold"/>
                <a:ea typeface="Poppins Bold"/>
                <a:cs typeface="Poppins Bold"/>
                <a:sym typeface="Poppins Bold"/>
              </a:rPr>
              <a:t>adalah</a:t>
            </a:r>
            <a:r>
              <a:rPr lang="en-US" sz="5959" b="1" spc="-178" dirty="0">
                <a:solidFill>
                  <a:schemeClr val="accent6">
                    <a:lumMod val="75000"/>
                  </a:schemeClr>
                </a:solidFill>
                <a:latin typeface="Poppins Bold"/>
                <a:ea typeface="Poppins Bold"/>
                <a:cs typeface="Poppins Bold"/>
                <a:sym typeface="Poppins Bold"/>
              </a:rPr>
              <a:t> </a:t>
            </a:r>
            <a:r>
              <a:rPr lang="en-US" sz="5959" b="1" spc="-178" dirty="0" err="1">
                <a:solidFill>
                  <a:schemeClr val="accent6">
                    <a:lumMod val="75000"/>
                  </a:schemeClr>
                </a:solidFill>
                <a:latin typeface="Poppins Bold"/>
                <a:ea typeface="Poppins Bold"/>
                <a:cs typeface="Poppins Bold"/>
                <a:sym typeface="Poppins Bold"/>
              </a:rPr>
              <a:t>jembatan</a:t>
            </a:r>
            <a:r>
              <a:rPr lang="en-US" sz="5959" b="1" spc="-178" dirty="0">
                <a:solidFill>
                  <a:schemeClr val="accent6">
                    <a:lumMod val="75000"/>
                  </a:schemeClr>
                </a:solidFill>
                <a:latin typeface="Poppins Bold"/>
                <a:ea typeface="Poppins Bold"/>
                <a:cs typeface="Poppins Bold"/>
                <a:sym typeface="Poppins Bold"/>
              </a:rPr>
              <a:t> </a:t>
            </a:r>
            <a:r>
              <a:rPr lang="en-US" sz="5959" b="1" spc="-178" dirty="0" err="1">
                <a:solidFill>
                  <a:schemeClr val="accent6">
                    <a:lumMod val="75000"/>
                  </a:schemeClr>
                </a:solidFill>
                <a:latin typeface="Poppins Bold"/>
                <a:ea typeface="Poppins Bold"/>
                <a:cs typeface="Poppins Bold"/>
                <a:sym typeface="Poppins Bold"/>
              </a:rPr>
              <a:t>menuju</a:t>
            </a:r>
            <a:r>
              <a:rPr lang="en-US" sz="5959" b="1" spc="-178" dirty="0">
                <a:solidFill>
                  <a:schemeClr val="accent6">
                    <a:lumMod val="75000"/>
                  </a:schemeClr>
                </a:solidFill>
                <a:latin typeface="Poppins Bold"/>
                <a:ea typeface="Poppins Bold"/>
                <a:cs typeface="Poppins Bold"/>
                <a:sym typeface="Poppins Bold"/>
              </a:rPr>
              <a:t> </a:t>
            </a:r>
            <a:r>
              <a:rPr lang="en-US" sz="5959" b="1" spc="-178" dirty="0" err="1">
                <a:solidFill>
                  <a:schemeClr val="accent6">
                    <a:lumMod val="75000"/>
                  </a:schemeClr>
                </a:solidFill>
                <a:latin typeface="Poppins Bold"/>
                <a:ea typeface="Poppins Bold"/>
                <a:cs typeface="Poppins Bold"/>
                <a:sym typeface="Poppins Bold"/>
              </a:rPr>
              <a:t>impian</a:t>
            </a:r>
            <a:r>
              <a:rPr lang="en-US" sz="5959" b="1" spc="-178" dirty="0">
                <a:solidFill>
                  <a:schemeClr val="accent6">
                    <a:lumMod val="75000"/>
                  </a:schemeClr>
                </a:solidFill>
                <a:latin typeface="Poppins Bold"/>
                <a:ea typeface="Poppins Bold"/>
                <a:cs typeface="Poppins Bold"/>
                <a:sym typeface="Poppins Bold"/>
              </a:rPr>
              <a:t>."</a:t>
            </a:r>
          </a:p>
        </p:txBody>
      </p:sp>
    </p:spTree>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87783">
            <a:off x="1765300" y="10149589"/>
            <a:ext cx="13758345" cy="7410406"/>
            <a:chOff x="0" y="0"/>
            <a:chExt cx="1296853" cy="698500"/>
          </a:xfrm>
        </p:grpSpPr>
        <p:sp>
          <p:nvSpPr>
            <p:cNvPr id="3" name="Freeform 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4" name="TextBox 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775767" flipV="1">
            <a:off x="7864699" y="9517084"/>
            <a:ext cx="4968491" cy="236003"/>
          </a:xfrm>
          <a:custGeom>
            <a:avLst/>
            <a:gdLst/>
            <a:ahLst/>
            <a:cxnLst/>
            <a:rect l="l" t="t" r="r" b="b"/>
            <a:pathLst>
              <a:path w="4968491" h="236003">
                <a:moveTo>
                  <a:pt x="0" y="236003"/>
                </a:moveTo>
                <a:lnTo>
                  <a:pt x="4968491" y="236003"/>
                </a:lnTo>
                <a:lnTo>
                  <a:pt x="4968491" y="0"/>
                </a:lnTo>
                <a:lnTo>
                  <a:pt x="0" y="0"/>
                </a:lnTo>
                <a:lnTo>
                  <a:pt x="0" y="236003"/>
                </a:lnTo>
                <a:close/>
              </a:path>
            </a:pathLst>
          </a:custGeom>
          <a:blipFill>
            <a:blip r:embed="rId2">
              <a:alphaModFix amt="80000"/>
            </a:blip>
            <a:stretch>
              <a:fillRect/>
            </a:stretch>
          </a:blipFill>
        </p:spPr>
      </p:sp>
      <p:grpSp>
        <p:nvGrpSpPr>
          <p:cNvPr id="6" name="Group 6"/>
          <p:cNvGrpSpPr/>
          <p:nvPr/>
        </p:nvGrpSpPr>
        <p:grpSpPr>
          <a:xfrm rot="-1787783">
            <a:off x="5129591" y="9086430"/>
            <a:ext cx="13531543" cy="3065584"/>
            <a:chOff x="0" y="0"/>
            <a:chExt cx="3083192" cy="698500"/>
          </a:xfrm>
        </p:grpSpPr>
        <p:sp>
          <p:nvSpPr>
            <p:cNvPr id="7" name="Freeform 7"/>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id="8" name="TextBox 8"/>
            <p:cNvSpPr txBox="1"/>
            <p:nvPr/>
          </p:nvSpPr>
          <p:spPr>
            <a:xfrm>
              <a:off x="114300" y="-57150"/>
              <a:ext cx="2854592"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787783">
            <a:off x="10578981" y="-1870630"/>
            <a:ext cx="13758345" cy="7410406"/>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id="11" name="TextBox 11"/>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787783">
            <a:off x="9316170" y="-96463"/>
            <a:ext cx="14503583" cy="7811799"/>
            <a:chOff x="0" y="0"/>
            <a:chExt cx="1296853" cy="698500"/>
          </a:xfrm>
        </p:grpSpPr>
        <p:sp>
          <p:nvSpPr>
            <p:cNvPr id="13" name="Freeform 1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14" name="TextBox 1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1813147">
            <a:off x="9836813" y="1312669"/>
            <a:ext cx="8743695" cy="7661663"/>
          </a:xfrm>
          <a:custGeom>
            <a:avLst/>
            <a:gdLst/>
            <a:ahLst/>
            <a:cxnLst/>
            <a:rect l="l" t="t" r="r" b="b"/>
            <a:pathLst>
              <a:path w="8743695" h="7661663">
                <a:moveTo>
                  <a:pt x="0" y="0"/>
                </a:moveTo>
                <a:lnTo>
                  <a:pt x="8743694" y="0"/>
                </a:lnTo>
                <a:lnTo>
                  <a:pt x="8743694" y="7661662"/>
                </a:lnTo>
                <a:lnTo>
                  <a:pt x="0" y="7661662"/>
                </a:lnTo>
                <a:lnTo>
                  <a:pt x="0" y="0"/>
                </a:lnTo>
                <a:close/>
              </a:path>
            </a:pathLst>
          </a:custGeom>
          <a:blipFill>
            <a:blip r:embed="rId3"/>
            <a:stretch>
              <a:fillRect/>
            </a:stretch>
          </a:blipFill>
        </p:spPr>
      </p:sp>
      <p:grpSp>
        <p:nvGrpSpPr>
          <p:cNvPr id="16" name="Group 16"/>
          <p:cNvGrpSpPr/>
          <p:nvPr/>
        </p:nvGrpSpPr>
        <p:grpSpPr>
          <a:xfrm>
            <a:off x="10595487" y="939081"/>
            <a:ext cx="7226346" cy="8408839"/>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18" name="TextBox 1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0819302" y="1229804"/>
            <a:ext cx="6778716" cy="7827392"/>
            <a:chOff x="0" y="0"/>
            <a:chExt cx="31287555" cy="36127779"/>
          </a:xfrm>
        </p:grpSpPr>
        <p:sp>
          <p:nvSpPr>
            <p:cNvPr id="20" name="Freeform 20"/>
            <p:cNvSpPr/>
            <p:nvPr/>
          </p:nvSpPr>
          <p:spPr>
            <a:xfrm>
              <a:off x="0" y="0"/>
              <a:ext cx="31287467" cy="36127817"/>
            </a:xfrm>
            <a:custGeom>
              <a:avLst/>
              <a:gdLst/>
              <a:ahLst/>
              <a:cxnLst/>
              <a:rect l="l" t="t" r="r" b="b"/>
              <a:pathLst>
                <a:path w="31287467" h="36127817">
                  <a:moveTo>
                    <a:pt x="15643733" y="0"/>
                  </a:moveTo>
                  <a:lnTo>
                    <a:pt x="0" y="9031859"/>
                  </a:lnTo>
                  <a:lnTo>
                    <a:pt x="0" y="27095831"/>
                  </a:lnTo>
                  <a:lnTo>
                    <a:pt x="15643733" y="36127817"/>
                  </a:lnTo>
                  <a:lnTo>
                    <a:pt x="31287467" y="27095958"/>
                  </a:lnTo>
                  <a:lnTo>
                    <a:pt x="31287467" y="9031859"/>
                  </a:lnTo>
                  <a:lnTo>
                    <a:pt x="15643861" y="0"/>
                  </a:lnTo>
                  <a:close/>
                </a:path>
              </a:pathLst>
            </a:custGeom>
            <a:blipFill>
              <a:blip r:embed="rId4"/>
              <a:stretch>
                <a:fillRect l="-57349" r="-15856"/>
              </a:stretch>
            </a:blipFill>
          </p:spPr>
        </p:sp>
      </p:grpSp>
      <p:sp>
        <p:nvSpPr>
          <p:cNvPr id="21" name="Freeform 21"/>
          <p:cNvSpPr/>
          <p:nvPr/>
        </p:nvSpPr>
        <p:spPr>
          <a:xfrm rot="-1775767">
            <a:off x="13825705" y="8472786"/>
            <a:ext cx="4968491" cy="236003"/>
          </a:xfrm>
          <a:custGeom>
            <a:avLst/>
            <a:gdLst/>
            <a:ahLst/>
            <a:cxnLst/>
            <a:rect l="l" t="t" r="r" b="b"/>
            <a:pathLst>
              <a:path w="4968491" h="236003">
                <a:moveTo>
                  <a:pt x="0" y="0"/>
                </a:moveTo>
                <a:lnTo>
                  <a:pt x="4968491" y="0"/>
                </a:lnTo>
                <a:lnTo>
                  <a:pt x="4968491" y="236003"/>
                </a:lnTo>
                <a:lnTo>
                  <a:pt x="0" y="236003"/>
                </a:lnTo>
                <a:lnTo>
                  <a:pt x="0" y="0"/>
                </a:lnTo>
                <a:close/>
              </a:path>
            </a:pathLst>
          </a:custGeom>
          <a:blipFill>
            <a:blip r:embed="rId2">
              <a:alphaModFix amt="80000"/>
            </a:blip>
            <a:stretch>
              <a:fillRect/>
            </a:stretch>
          </a:blipFill>
        </p:spPr>
      </p:sp>
      <p:sp>
        <p:nvSpPr>
          <p:cNvPr id="22" name="Freeform 22"/>
          <p:cNvSpPr/>
          <p:nvPr/>
        </p:nvSpPr>
        <p:spPr>
          <a:xfrm rot="-1775767" flipV="1">
            <a:off x="11104039" y="765857"/>
            <a:ext cx="4968491" cy="236003"/>
          </a:xfrm>
          <a:custGeom>
            <a:avLst/>
            <a:gdLst/>
            <a:ahLst/>
            <a:cxnLst/>
            <a:rect l="l" t="t" r="r" b="b"/>
            <a:pathLst>
              <a:path w="4968491" h="236003">
                <a:moveTo>
                  <a:pt x="0" y="236004"/>
                </a:moveTo>
                <a:lnTo>
                  <a:pt x="4968491" y="236004"/>
                </a:lnTo>
                <a:lnTo>
                  <a:pt x="4968491" y="0"/>
                </a:lnTo>
                <a:lnTo>
                  <a:pt x="0" y="0"/>
                </a:lnTo>
                <a:lnTo>
                  <a:pt x="0" y="236004"/>
                </a:lnTo>
                <a:close/>
              </a:path>
            </a:pathLst>
          </a:custGeom>
          <a:blipFill>
            <a:blip r:embed="rId2">
              <a:alphaModFix amt="80000"/>
            </a:blip>
            <a:stretch>
              <a:fillRect/>
            </a:stretch>
          </a:blipFill>
        </p:spPr>
      </p:sp>
      <p:sp>
        <p:nvSpPr>
          <p:cNvPr id="23" name="Freeform 23"/>
          <p:cNvSpPr/>
          <p:nvPr/>
        </p:nvSpPr>
        <p:spPr>
          <a:xfrm rot="1804615">
            <a:off x="9891747" y="8537528"/>
            <a:ext cx="4644064" cy="220593"/>
          </a:xfrm>
          <a:custGeom>
            <a:avLst/>
            <a:gdLst/>
            <a:ahLst/>
            <a:cxnLst/>
            <a:rect l="l" t="t" r="r" b="b"/>
            <a:pathLst>
              <a:path w="4644064" h="220593">
                <a:moveTo>
                  <a:pt x="0" y="0"/>
                </a:moveTo>
                <a:lnTo>
                  <a:pt x="4644063" y="0"/>
                </a:lnTo>
                <a:lnTo>
                  <a:pt x="4644063" y="220593"/>
                </a:lnTo>
                <a:lnTo>
                  <a:pt x="0" y="220593"/>
                </a:lnTo>
                <a:lnTo>
                  <a:pt x="0" y="0"/>
                </a:lnTo>
                <a:close/>
              </a:path>
            </a:pathLst>
          </a:custGeom>
          <a:blipFill>
            <a:blip r:embed="rId2">
              <a:alphaModFix amt="80000"/>
            </a:blip>
            <a:stretch>
              <a:fillRect/>
            </a:stretch>
          </a:blipFill>
        </p:spPr>
      </p:sp>
      <p:sp>
        <p:nvSpPr>
          <p:cNvPr id="24" name="TextBox 24"/>
          <p:cNvSpPr txBox="1"/>
          <p:nvPr/>
        </p:nvSpPr>
        <p:spPr>
          <a:xfrm>
            <a:off x="1028700" y="3664266"/>
            <a:ext cx="9566787" cy="1610084"/>
          </a:xfrm>
          <a:prstGeom prst="rect">
            <a:avLst/>
          </a:prstGeom>
        </p:spPr>
        <p:txBody>
          <a:bodyPr lIns="0" tIns="0" rIns="0" bIns="0" rtlCol="0" anchor="t">
            <a:spAutoFit/>
          </a:bodyPr>
          <a:lstStyle/>
          <a:p>
            <a:pPr algn="l">
              <a:lnSpc>
                <a:spcPts val="11714"/>
              </a:lnSpc>
            </a:pPr>
            <a:r>
              <a:rPr lang="en-US" sz="10275" b="1">
                <a:solidFill>
                  <a:srgbClr val="000000"/>
                </a:solidFill>
                <a:latin typeface="Poppins Bold"/>
                <a:ea typeface="Poppins Bold"/>
                <a:cs typeface="Poppins Bold"/>
                <a:sym typeface="Poppins Bold"/>
              </a:rPr>
              <a:t>Terima Kasih</a:t>
            </a:r>
          </a:p>
        </p:txBody>
      </p:sp>
      <p:sp>
        <p:nvSpPr>
          <p:cNvPr id="25" name="Freeform 25"/>
          <p:cNvSpPr/>
          <p:nvPr/>
        </p:nvSpPr>
        <p:spPr>
          <a:xfrm>
            <a:off x="377083" y="393029"/>
            <a:ext cx="3860637" cy="1441545"/>
          </a:xfrm>
          <a:custGeom>
            <a:avLst/>
            <a:gdLst/>
            <a:ahLst/>
            <a:cxnLst/>
            <a:rect l="l" t="t" r="r" b="b"/>
            <a:pathLst>
              <a:path w="3860637" h="1441545">
                <a:moveTo>
                  <a:pt x="0" y="0"/>
                </a:moveTo>
                <a:lnTo>
                  <a:pt x="3860636" y="0"/>
                </a:lnTo>
                <a:lnTo>
                  <a:pt x="3860636" y="1441544"/>
                </a:lnTo>
                <a:lnTo>
                  <a:pt x="0" y="1441544"/>
                </a:lnTo>
                <a:lnTo>
                  <a:pt x="0" y="0"/>
                </a:lnTo>
                <a:close/>
              </a:path>
            </a:pathLst>
          </a:custGeom>
          <a:blipFill>
            <a:blip r:embed="rId5"/>
            <a:stretch>
              <a:fillRect/>
            </a:stretch>
          </a:blipFill>
        </p:spPr>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3">
              <a:extLst>
                <a:ext uri="{96DAC541-7B7A-43D3-8B79-37D633B846F1}">
                  <asvg:svgBlip xmlns:asvg="http://schemas.microsoft.com/office/drawing/2016/SVG/main" r:embed="rId4"/>
                </a:ext>
              </a:extLst>
            </a:blip>
            <a:stretch>
              <a:fillRect r="-75183"/>
            </a:stretch>
          </a:blipFill>
        </p:spPr>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3">
              <a:extLst>
                <a:ext uri="{96DAC541-7B7A-43D3-8B79-37D633B846F1}">
                  <asvg:svgBlip xmlns:asvg="http://schemas.microsoft.com/office/drawing/2016/SVG/main" r:embed="rId4"/>
                </a:ext>
              </a:extLst>
            </a:blip>
            <a:stretch>
              <a:fillRect r="-75183"/>
            </a:stretch>
          </a:blipFill>
        </p:spPr>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6" name="TextBox 6"/>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9" name="TextBox 9"/>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028700" y="2332181"/>
            <a:ext cx="15960669" cy="5545186"/>
          </a:xfrm>
          <a:prstGeom prst="rect">
            <a:avLst/>
          </a:prstGeom>
        </p:spPr>
        <p:txBody>
          <a:bodyPr lIns="0" tIns="0" rIns="0" bIns="0" rtlCol="0" anchor="t">
            <a:spAutoFit/>
          </a:bodyPr>
          <a:lstStyle/>
          <a:p>
            <a:pPr algn="ctr">
              <a:lnSpc>
                <a:spcPts val="5471"/>
              </a:lnSpc>
            </a:pPr>
            <a:r>
              <a:rPr lang="en-US" sz="4757" b="1" spc="-142">
                <a:solidFill>
                  <a:srgbClr val="000000"/>
                </a:solidFill>
                <a:latin typeface="Poppins Bold"/>
                <a:ea typeface="Poppins Bold"/>
                <a:cs typeface="Poppins Bold"/>
                <a:sym typeface="Poppins Bold"/>
              </a:rPr>
              <a:t>Transformasi digital </a:t>
            </a:r>
            <a:r>
              <a:rPr lang="en-US" sz="4757" spc="-142">
                <a:solidFill>
                  <a:srgbClr val="000000"/>
                </a:solidFill>
                <a:latin typeface="Poppins"/>
                <a:ea typeface="Poppins"/>
                <a:cs typeface="Poppins"/>
                <a:sym typeface="Poppins"/>
              </a:rPr>
              <a:t>adalah perubahan mendasar dalam cara organisasi dan bisnis beroperasi dengan memanfaatkan teknologi digital.</a:t>
            </a:r>
          </a:p>
          <a:p>
            <a:pPr algn="ctr">
              <a:lnSpc>
                <a:spcPts val="5471"/>
              </a:lnSpc>
            </a:pPr>
            <a:endParaRPr lang="en-US" sz="4757" spc="-142">
              <a:solidFill>
                <a:srgbClr val="000000"/>
              </a:solidFill>
              <a:latin typeface="Poppins"/>
              <a:ea typeface="Poppins"/>
              <a:cs typeface="Poppins"/>
              <a:sym typeface="Poppins"/>
            </a:endParaRPr>
          </a:p>
          <a:p>
            <a:pPr algn="ctr">
              <a:lnSpc>
                <a:spcPts val="5471"/>
              </a:lnSpc>
            </a:pPr>
            <a:r>
              <a:rPr lang="en-US" sz="4757" b="1" spc="-142">
                <a:solidFill>
                  <a:srgbClr val="000000"/>
                </a:solidFill>
                <a:latin typeface="Poppins Bold"/>
                <a:ea typeface="Poppins Bold"/>
                <a:cs typeface="Poppins Bold"/>
                <a:sym typeface="Poppins Bold"/>
              </a:rPr>
              <a:t> Inovasi digital </a:t>
            </a:r>
            <a:r>
              <a:rPr lang="en-US" sz="4757" spc="-142">
                <a:solidFill>
                  <a:srgbClr val="000000"/>
                </a:solidFill>
                <a:latin typeface="Poppins"/>
                <a:ea typeface="Poppins"/>
                <a:cs typeface="Poppins"/>
                <a:sym typeface="Poppins"/>
              </a:rPr>
              <a:t>memungkinkan pening</a:t>
            </a:r>
            <a:r>
              <a:rPr lang="en-US" sz="4757" u="none" spc="-142">
                <a:solidFill>
                  <a:srgbClr val="000000"/>
                </a:solidFill>
                <a:latin typeface="Poppins"/>
                <a:ea typeface="Poppins"/>
                <a:cs typeface="Poppins"/>
                <a:sym typeface="Poppins"/>
              </a:rPr>
              <a:t>k</a:t>
            </a:r>
            <a:r>
              <a:rPr lang="en-US" sz="4757" spc="-142">
                <a:solidFill>
                  <a:srgbClr val="000000"/>
                </a:solidFill>
                <a:latin typeface="Poppins"/>
                <a:ea typeface="Poppins"/>
                <a:cs typeface="Poppins"/>
                <a:sym typeface="Poppins"/>
              </a:rPr>
              <a:t>atan </a:t>
            </a:r>
            <a:r>
              <a:rPr lang="en-US" sz="4757" u="none" spc="-142">
                <a:solidFill>
                  <a:srgbClr val="000000"/>
                </a:solidFill>
                <a:latin typeface="Poppins"/>
                <a:ea typeface="Poppins"/>
                <a:cs typeface="Poppins"/>
                <a:sym typeface="Poppins"/>
              </a:rPr>
              <a:t>e</a:t>
            </a:r>
            <a:r>
              <a:rPr lang="en-US" sz="4757" spc="-142">
                <a:solidFill>
                  <a:srgbClr val="000000"/>
                </a:solidFill>
                <a:latin typeface="Poppins"/>
                <a:ea typeface="Poppins"/>
                <a:cs typeface="Poppins"/>
                <a:sym typeface="Poppins"/>
              </a:rPr>
              <a:t>fisiensi, </a:t>
            </a:r>
            <a:r>
              <a:rPr lang="en-US" sz="4757" u="none" spc="-142">
                <a:solidFill>
                  <a:srgbClr val="000000"/>
                </a:solidFill>
                <a:latin typeface="Poppins"/>
                <a:ea typeface="Poppins"/>
                <a:cs typeface="Poppins"/>
                <a:sym typeface="Poppins"/>
              </a:rPr>
              <a:t>p</a:t>
            </a:r>
            <a:r>
              <a:rPr lang="en-US" sz="4757" spc="-142">
                <a:solidFill>
                  <a:srgbClr val="000000"/>
                </a:solidFill>
                <a:latin typeface="Poppins"/>
                <a:ea typeface="Poppins"/>
                <a:cs typeface="Poppins"/>
                <a:sym typeface="Poppins"/>
              </a:rPr>
              <a:t>eng</a:t>
            </a:r>
            <a:r>
              <a:rPr lang="en-US" sz="4757" u="none" spc="-142">
                <a:solidFill>
                  <a:srgbClr val="000000"/>
                </a:solidFill>
                <a:latin typeface="Poppins"/>
                <a:ea typeface="Poppins"/>
                <a:cs typeface="Poppins"/>
                <a:sym typeface="Poppins"/>
              </a:rPr>
              <a:t>u</a:t>
            </a:r>
            <a:r>
              <a:rPr lang="en-US" sz="4757" spc="-142">
                <a:solidFill>
                  <a:srgbClr val="000000"/>
                </a:solidFill>
                <a:latin typeface="Poppins"/>
                <a:ea typeface="Poppins"/>
                <a:cs typeface="Poppins"/>
                <a:sym typeface="Poppins"/>
              </a:rPr>
              <a:t>r</a:t>
            </a:r>
            <a:r>
              <a:rPr lang="en-US" sz="4757" u="none" spc="-142">
                <a:solidFill>
                  <a:srgbClr val="000000"/>
                </a:solidFill>
                <a:latin typeface="Poppins"/>
                <a:ea typeface="Poppins"/>
                <a:cs typeface="Poppins"/>
                <a:sym typeface="Poppins"/>
              </a:rPr>
              <a:t>a</a:t>
            </a:r>
            <a:r>
              <a:rPr lang="en-US" sz="4757" spc="-142">
                <a:solidFill>
                  <a:srgbClr val="000000"/>
                </a:solidFill>
                <a:latin typeface="Poppins"/>
                <a:ea typeface="Poppins"/>
                <a:cs typeface="Poppins"/>
                <a:sym typeface="Poppins"/>
              </a:rPr>
              <a:t>ngan biaya, dan peningkat</a:t>
            </a:r>
            <a:r>
              <a:rPr lang="en-US" sz="4757" u="none" spc="-142">
                <a:solidFill>
                  <a:srgbClr val="000000"/>
                </a:solidFill>
                <a:latin typeface="Poppins"/>
                <a:ea typeface="Poppins"/>
                <a:cs typeface="Poppins"/>
                <a:sym typeface="Poppins"/>
              </a:rPr>
              <a:t>an peng</a:t>
            </a:r>
            <a:r>
              <a:rPr lang="en-US" sz="4757" spc="-142">
                <a:solidFill>
                  <a:srgbClr val="000000"/>
                </a:solidFill>
                <a:latin typeface="Poppins"/>
                <a:ea typeface="Poppins"/>
                <a:cs typeface="Poppins"/>
                <a:sym typeface="Poppins"/>
              </a:rPr>
              <a:t>alaman pelan</a:t>
            </a:r>
            <a:r>
              <a:rPr lang="en-US" sz="4757" u="none" spc="-142">
                <a:solidFill>
                  <a:srgbClr val="000000"/>
                </a:solidFill>
                <a:latin typeface="Poppins"/>
                <a:ea typeface="Poppins"/>
                <a:cs typeface="Poppins"/>
                <a:sym typeface="Poppins"/>
              </a:rPr>
              <a:t>g</a:t>
            </a:r>
            <a:r>
              <a:rPr lang="en-US" sz="4757" spc="-142">
                <a:solidFill>
                  <a:srgbClr val="000000"/>
                </a:solidFill>
                <a:latin typeface="Poppins"/>
                <a:ea typeface="Poppins"/>
                <a:cs typeface="Poppins"/>
                <a:sym typeface="Poppins"/>
              </a:rPr>
              <a:t>gan melal</a:t>
            </a:r>
            <a:r>
              <a:rPr lang="en-US" sz="4757" u="none" spc="-142">
                <a:solidFill>
                  <a:srgbClr val="000000"/>
                </a:solidFill>
                <a:latin typeface="Poppins"/>
                <a:ea typeface="Poppins"/>
                <a:cs typeface="Poppins"/>
                <a:sym typeface="Poppins"/>
              </a:rPr>
              <a:t>u</a:t>
            </a:r>
            <a:r>
              <a:rPr lang="en-US" sz="4757" spc="-142">
                <a:solidFill>
                  <a:srgbClr val="000000"/>
                </a:solidFill>
                <a:latin typeface="Poppins"/>
                <a:ea typeface="Poppins"/>
                <a:cs typeface="Poppins"/>
                <a:sym typeface="Poppins"/>
              </a:rPr>
              <a:t>i berbagai alat da</a:t>
            </a:r>
            <a:r>
              <a:rPr lang="en-US" sz="4757" u="none" spc="-142">
                <a:solidFill>
                  <a:srgbClr val="000000"/>
                </a:solidFill>
                <a:latin typeface="Poppins"/>
                <a:ea typeface="Poppins"/>
                <a:cs typeface="Poppins"/>
                <a:sym typeface="Poppins"/>
              </a:rPr>
              <a:t>n</a:t>
            </a:r>
            <a:r>
              <a:rPr lang="en-US" sz="4757" spc="-142">
                <a:solidFill>
                  <a:srgbClr val="000000"/>
                </a:solidFill>
                <a:latin typeface="Poppins"/>
                <a:ea typeface="Poppins"/>
                <a:cs typeface="Poppins"/>
                <a:sym typeface="Poppins"/>
              </a:rPr>
              <a:t> teknologi.</a:t>
            </a:r>
          </a:p>
          <a:p>
            <a:pPr algn="ctr">
              <a:lnSpc>
                <a:spcPts val="5471"/>
              </a:lnSpc>
            </a:pPr>
            <a:endParaRPr lang="en-US" sz="4757" spc="-142">
              <a:solidFill>
                <a:srgbClr val="000000"/>
              </a:solidFill>
              <a:latin typeface="Poppins"/>
              <a:ea typeface="Poppins"/>
              <a:cs typeface="Poppins"/>
              <a:sym typeface="Poppins"/>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17461" y="2820768"/>
            <a:ext cx="4613268" cy="2649617"/>
            <a:chOff x="0" y="0"/>
            <a:chExt cx="1216164" cy="698500"/>
          </a:xfrm>
        </p:grpSpPr>
        <p:sp>
          <p:nvSpPr>
            <p:cNvPr id="3" name="Freeform 3"/>
            <p:cNvSpPr/>
            <p:nvPr/>
          </p:nvSpPr>
          <p:spPr>
            <a:xfrm>
              <a:off x="0" y="0"/>
              <a:ext cx="1216164" cy="698500"/>
            </a:xfrm>
            <a:custGeom>
              <a:avLst/>
              <a:gdLst/>
              <a:ahLst/>
              <a:cxnLst/>
              <a:rect l="l" t="t" r="r" b="b"/>
              <a:pathLst>
                <a:path w="1216164" h="698500">
                  <a:moveTo>
                    <a:pt x="1216164" y="349250"/>
                  </a:moveTo>
                  <a:lnTo>
                    <a:pt x="1012964" y="698500"/>
                  </a:lnTo>
                  <a:lnTo>
                    <a:pt x="203200" y="698500"/>
                  </a:lnTo>
                  <a:lnTo>
                    <a:pt x="0" y="349250"/>
                  </a:lnTo>
                  <a:lnTo>
                    <a:pt x="203200" y="0"/>
                  </a:lnTo>
                  <a:lnTo>
                    <a:pt x="1012964" y="0"/>
                  </a:lnTo>
                  <a:lnTo>
                    <a:pt x="1216164" y="349250"/>
                  </a:lnTo>
                  <a:close/>
                </a:path>
              </a:pathLst>
            </a:custGeom>
            <a:solidFill>
              <a:srgbClr val="024A59"/>
            </a:solidFill>
          </p:spPr>
        </p:sp>
        <p:sp>
          <p:nvSpPr>
            <p:cNvPr id="4" name="TextBox 4"/>
            <p:cNvSpPr txBox="1"/>
            <p:nvPr/>
          </p:nvSpPr>
          <p:spPr>
            <a:xfrm>
              <a:off x="114300" y="-66675"/>
              <a:ext cx="987564" cy="765175"/>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4217461" y="5606052"/>
            <a:ext cx="4613268" cy="2649617"/>
            <a:chOff x="0" y="0"/>
            <a:chExt cx="1216164" cy="698500"/>
          </a:xfrm>
        </p:grpSpPr>
        <p:sp>
          <p:nvSpPr>
            <p:cNvPr id="6" name="Freeform 6"/>
            <p:cNvSpPr/>
            <p:nvPr/>
          </p:nvSpPr>
          <p:spPr>
            <a:xfrm>
              <a:off x="0" y="0"/>
              <a:ext cx="1216164" cy="698500"/>
            </a:xfrm>
            <a:custGeom>
              <a:avLst/>
              <a:gdLst/>
              <a:ahLst/>
              <a:cxnLst/>
              <a:rect l="l" t="t" r="r" b="b"/>
              <a:pathLst>
                <a:path w="1216164" h="698500">
                  <a:moveTo>
                    <a:pt x="1216164" y="349250"/>
                  </a:moveTo>
                  <a:lnTo>
                    <a:pt x="1012964" y="698500"/>
                  </a:lnTo>
                  <a:lnTo>
                    <a:pt x="203200" y="698500"/>
                  </a:lnTo>
                  <a:lnTo>
                    <a:pt x="0" y="349250"/>
                  </a:lnTo>
                  <a:lnTo>
                    <a:pt x="203200" y="0"/>
                  </a:lnTo>
                  <a:lnTo>
                    <a:pt x="1012964" y="0"/>
                  </a:lnTo>
                  <a:lnTo>
                    <a:pt x="1216164" y="349250"/>
                  </a:lnTo>
                  <a:close/>
                </a:path>
              </a:pathLst>
            </a:custGeom>
            <a:solidFill>
              <a:srgbClr val="FFA916"/>
            </a:solidFill>
          </p:spPr>
        </p:sp>
        <p:sp>
          <p:nvSpPr>
            <p:cNvPr id="7" name="TextBox 7"/>
            <p:cNvSpPr txBox="1"/>
            <p:nvPr/>
          </p:nvSpPr>
          <p:spPr>
            <a:xfrm>
              <a:off x="114300" y="-66675"/>
              <a:ext cx="987564" cy="765175"/>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8860162" y="2820768"/>
            <a:ext cx="4613268" cy="2649617"/>
            <a:chOff x="0" y="0"/>
            <a:chExt cx="1216164" cy="698500"/>
          </a:xfrm>
        </p:grpSpPr>
        <p:sp>
          <p:nvSpPr>
            <p:cNvPr id="9" name="Freeform 9"/>
            <p:cNvSpPr/>
            <p:nvPr/>
          </p:nvSpPr>
          <p:spPr>
            <a:xfrm>
              <a:off x="0" y="0"/>
              <a:ext cx="1216164" cy="698500"/>
            </a:xfrm>
            <a:custGeom>
              <a:avLst/>
              <a:gdLst/>
              <a:ahLst/>
              <a:cxnLst/>
              <a:rect l="l" t="t" r="r" b="b"/>
              <a:pathLst>
                <a:path w="1216164" h="698500">
                  <a:moveTo>
                    <a:pt x="1216164" y="349250"/>
                  </a:moveTo>
                  <a:lnTo>
                    <a:pt x="1012964" y="698500"/>
                  </a:lnTo>
                  <a:lnTo>
                    <a:pt x="203200" y="698500"/>
                  </a:lnTo>
                  <a:lnTo>
                    <a:pt x="0" y="349250"/>
                  </a:lnTo>
                  <a:lnTo>
                    <a:pt x="203200" y="0"/>
                  </a:lnTo>
                  <a:lnTo>
                    <a:pt x="1012964" y="0"/>
                  </a:lnTo>
                  <a:lnTo>
                    <a:pt x="1216164" y="349250"/>
                  </a:lnTo>
                  <a:close/>
                </a:path>
              </a:pathLst>
            </a:custGeom>
            <a:solidFill>
              <a:srgbClr val="FFA916"/>
            </a:solidFill>
          </p:spPr>
        </p:sp>
        <p:sp>
          <p:nvSpPr>
            <p:cNvPr id="10" name="TextBox 10"/>
            <p:cNvSpPr txBox="1"/>
            <p:nvPr/>
          </p:nvSpPr>
          <p:spPr>
            <a:xfrm>
              <a:off x="114300" y="-66675"/>
              <a:ext cx="987564" cy="765175"/>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a:off x="8860162" y="5606052"/>
            <a:ext cx="4613268" cy="2649617"/>
            <a:chOff x="0" y="0"/>
            <a:chExt cx="1216164" cy="698500"/>
          </a:xfrm>
        </p:grpSpPr>
        <p:sp>
          <p:nvSpPr>
            <p:cNvPr id="12" name="Freeform 12"/>
            <p:cNvSpPr/>
            <p:nvPr/>
          </p:nvSpPr>
          <p:spPr>
            <a:xfrm>
              <a:off x="0" y="0"/>
              <a:ext cx="1216164" cy="698500"/>
            </a:xfrm>
            <a:custGeom>
              <a:avLst/>
              <a:gdLst/>
              <a:ahLst/>
              <a:cxnLst/>
              <a:rect l="l" t="t" r="r" b="b"/>
              <a:pathLst>
                <a:path w="1216164" h="698500">
                  <a:moveTo>
                    <a:pt x="1216164" y="349250"/>
                  </a:moveTo>
                  <a:lnTo>
                    <a:pt x="1012964" y="698500"/>
                  </a:lnTo>
                  <a:lnTo>
                    <a:pt x="203200" y="698500"/>
                  </a:lnTo>
                  <a:lnTo>
                    <a:pt x="0" y="349250"/>
                  </a:lnTo>
                  <a:lnTo>
                    <a:pt x="203200" y="0"/>
                  </a:lnTo>
                  <a:lnTo>
                    <a:pt x="1012964" y="0"/>
                  </a:lnTo>
                  <a:lnTo>
                    <a:pt x="1216164" y="349250"/>
                  </a:lnTo>
                  <a:close/>
                </a:path>
              </a:pathLst>
            </a:custGeom>
            <a:solidFill>
              <a:srgbClr val="024A59"/>
            </a:solidFill>
          </p:spPr>
        </p:sp>
        <p:sp>
          <p:nvSpPr>
            <p:cNvPr id="13" name="TextBox 13"/>
            <p:cNvSpPr txBox="1"/>
            <p:nvPr/>
          </p:nvSpPr>
          <p:spPr>
            <a:xfrm>
              <a:off x="114300" y="-66675"/>
              <a:ext cx="987564" cy="765175"/>
            </a:xfrm>
            <a:prstGeom prst="rect">
              <a:avLst/>
            </a:prstGeom>
          </p:spPr>
          <p:txBody>
            <a:bodyPr lIns="50800" tIns="50800" rIns="50800" bIns="50800" rtlCol="0" anchor="ctr"/>
            <a:lstStyle/>
            <a:p>
              <a:pPr algn="ctr">
                <a:lnSpc>
                  <a:spcPts val="3499"/>
                </a:lnSpc>
              </a:pPr>
              <a:endParaRPr/>
            </a:p>
          </p:txBody>
        </p:sp>
      </p:grpSp>
      <p:sp>
        <p:nvSpPr>
          <p:cNvPr id="14" name="TextBox 14"/>
          <p:cNvSpPr txBox="1"/>
          <p:nvPr/>
        </p:nvSpPr>
        <p:spPr>
          <a:xfrm>
            <a:off x="5641968" y="506193"/>
            <a:ext cx="6377522" cy="1362075"/>
          </a:xfrm>
          <a:prstGeom prst="rect">
            <a:avLst/>
          </a:prstGeom>
        </p:spPr>
        <p:txBody>
          <a:bodyPr lIns="0" tIns="0" rIns="0" bIns="0" rtlCol="0" anchor="t">
            <a:spAutoFit/>
          </a:bodyPr>
          <a:lstStyle/>
          <a:p>
            <a:pPr algn="ctr">
              <a:lnSpc>
                <a:spcPts val="5174"/>
              </a:lnSpc>
            </a:pPr>
            <a:r>
              <a:rPr lang="en-US" sz="4500" b="1" dirty="0" err="1">
                <a:solidFill>
                  <a:srgbClr val="000000"/>
                </a:solidFill>
                <a:latin typeface="Poppins Bold"/>
                <a:ea typeface="Poppins Bold"/>
                <a:cs typeface="Poppins Bold"/>
                <a:sym typeface="Poppins Bold"/>
              </a:rPr>
              <a:t>Elemen</a:t>
            </a:r>
            <a:r>
              <a:rPr lang="en-US" sz="4500" b="1" dirty="0">
                <a:solidFill>
                  <a:srgbClr val="000000"/>
                </a:solidFill>
                <a:latin typeface="Poppins Bold"/>
                <a:ea typeface="Poppins Bold"/>
                <a:cs typeface="Poppins Bold"/>
                <a:sym typeface="Poppins Bold"/>
              </a:rPr>
              <a:t> </a:t>
            </a:r>
            <a:r>
              <a:rPr lang="en-US" sz="4500" b="1" dirty="0" err="1">
                <a:solidFill>
                  <a:srgbClr val="000000"/>
                </a:solidFill>
                <a:latin typeface="Poppins Bold"/>
                <a:ea typeface="Poppins Bold"/>
                <a:cs typeface="Poppins Bold"/>
                <a:sym typeface="Poppins Bold"/>
              </a:rPr>
              <a:t>Kunci</a:t>
            </a:r>
            <a:r>
              <a:rPr lang="en-US" sz="4500" b="1" dirty="0">
                <a:solidFill>
                  <a:srgbClr val="000000"/>
                </a:solidFill>
                <a:latin typeface="Poppins Bold"/>
                <a:ea typeface="Poppins Bold"/>
                <a:cs typeface="Poppins Bold"/>
                <a:sym typeface="Poppins Bold"/>
              </a:rPr>
              <a:t> </a:t>
            </a:r>
            <a:r>
              <a:rPr lang="en-US" sz="4500" b="1" dirty="0" err="1">
                <a:solidFill>
                  <a:srgbClr val="000000"/>
                </a:solidFill>
                <a:latin typeface="Poppins Bold"/>
                <a:ea typeface="Poppins Bold"/>
                <a:cs typeface="Poppins Bold"/>
                <a:sym typeface="Poppins Bold"/>
              </a:rPr>
              <a:t>dalam</a:t>
            </a:r>
            <a:r>
              <a:rPr lang="en-US" sz="4500" b="1" dirty="0">
                <a:solidFill>
                  <a:srgbClr val="000000"/>
                </a:solidFill>
                <a:latin typeface="Poppins Bold"/>
                <a:ea typeface="Poppins Bold"/>
                <a:cs typeface="Poppins Bold"/>
                <a:sym typeface="Poppins Bold"/>
              </a:rPr>
              <a:t> </a:t>
            </a:r>
            <a:r>
              <a:rPr lang="en-US" sz="4500" b="1" dirty="0" err="1">
                <a:solidFill>
                  <a:srgbClr val="000000"/>
                </a:solidFill>
                <a:latin typeface="Poppins Bold"/>
                <a:ea typeface="Poppins Bold"/>
                <a:cs typeface="Poppins Bold"/>
                <a:sym typeface="Poppins Bold"/>
              </a:rPr>
              <a:t>Transformasi</a:t>
            </a:r>
            <a:r>
              <a:rPr lang="en-US" sz="4500" b="1" dirty="0">
                <a:solidFill>
                  <a:srgbClr val="000000"/>
                </a:solidFill>
                <a:latin typeface="Poppins Bold"/>
                <a:ea typeface="Poppins Bold"/>
                <a:cs typeface="Poppins Bold"/>
                <a:sym typeface="Poppins Bold"/>
              </a:rPr>
              <a:t> Digital</a:t>
            </a:r>
          </a:p>
        </p:txBody>
      </p:sp>
      <p:sp>
        <p:nvSpPr>
          <p:cNvPr id="15" name="TextBox 15"/>
          <p:cNvSpPr txBox="1"/>
          <p:nvPr/>
        </p:nvSpPr>
        <p:spPr>
          <a:xfrm>
            <a:off x="4835500" y="3209171"/>
            <a:ext cx="3377191" cy="436549"/>
          </a:xfrm>
          <a:prstGeom prst="rect">
            <a:avLst/>
          </a:prstGeom>
        </p:spPr>
        <p:txBody>
          <a:bodyPr lIns="0" tIns="0" rIns="0" bIns="0" rtlCol="0" anchor="t">
            <a:spAutoFit/>
          </a:bodyPr>
          <a:lstStyle/>
          <a:p>
            <a:pPr algn="ctr">
              <a:lnSpc>
                <a:spcPts val="3160"/>
              </a:lnSpc>
            </a:pPr>
            <a:r>
              <a:rPr lang="en-US" sz="2747" b="1">
                <a:solidFill>
                  <a:srgbClr val="FFFFFF"/>
                </a:solidFill>
                <a:latin typeface="Poppins Bold"/>
                <a:ea typeface="Poppins Bold"/>
                <a:cs typeface="Poppins Bold"/>
                <a:sym typeface="Poppins Bold"/>
              </a:rPr>
              <a:t>Teknologi</a:t>
            </a:r>
          </a:p>
        </p:txBody>
      </p:sp>
      <p:sp>
        <p:nvSpPr>
          <p:cNvPr id="16" name="TextBox 16"/>
          <p:cNvSpPr txBox="1"/>
          <p:nvPr/>
        </p:nvSpPr>
        <p:spPr>
          <a:xfrm>
            <a:off x="9797532" y="5841860"/>
            <a:ext cx="2738528" cy="836599"/>
          </a:xfrm>
          <a:prstGeom prst="rect">
            <a:avLst/>
          </a:prstGeom>
        </p:spPr>
        <p:txBody>
          <a:bodyPr lIns="0" tIns="0" rIns="0" bIns="0" rtlCol="0" anchor="t">
            <a:spAutoFit/>
          </a:bodyPr>
          <a:lstStyle/>
          <a:p>
            <a:pPr algn="ctr">
              <a:lnSpc>
                <a:spcPts val="3160"/>
              </a:lnSpc>
            </a:pPr>
            <a:r>
              <a:rPr lang="en-US" sz="2747" b="1">
                <a:solidFill>
                  <a:srgbClr val="FFFFFF"/>
                </a:solidFill>
                <a:latin typeface="Poppins Bold"/>
                <a:ea typeface="Poppins Bold"/>
                <a:cs typeface="Poppins Bold"/>
                <a:sym typeface="Poppins Bold"/>
              </a:rPr>
              <a:t>Pelayanan Pelanggan</a:t>
            </a:r>
          </a:p>
        </p:txBody>
      </p:sp>
      <p:sp>
        <p:nvSpPr>
          <p:cNvPr id="17" name="TextBox 17"/>
          <p:cNvSpPr txBox="1"/>
          <p:nvPr/>
        </p:nvSpPr>
        <p:spPr>
          <a:xfrm>
            <a:off x="9797532" y="3255010"/>
            <a:ext cx="2738528" cy="436549"/>
          </a:xfrm>
          <a:prstGeom prst="rect">
            <a:avLst/>
          </a:prstGeom>
        </p:spPr>
        <p:txBody>
          <a:bodyPr lIns="0" tIns="0" rIns="0" bIns="0" rtlCol="0" anchor="t">
            <a:spAutoFit/>
          </a:bodyPr>
          <a:lstStyle/>
          <a:p>
            <a:pPr algn="ctr">
              <a:lnSpc>
                <a:spcPts val="3160"/>
              </a:lnSpc>
            </a:pPr>
            <a:r>
              <a:rPr lang="en-US" sz="2747" b="1">
                <a:solidFill>
                  <a:srgbClr val="231F20"/>
                </a:solidFill>
                <a:latin typeface="Poppins Bold"/>
                <a:ea typeface="Poppins Bold"/>
                <a:cs typeface="Poppins Bold"/>
                <a:sym typeface="Poppins Bold"/>
              </a:rPr>
              <a:t>Proses Bisnis</a:t>
            </a:r>
          </a:p>
        </p:txBody>
      </p:sp>
      <p:sp>
        <p:nvSpPr>
          <p:cNvPr id="18" name="TextBox 18"/>
          <p:cNvSpPr txBox="1"/>
          <p:nvPr/>
        </p:nvSpPr>
        <p:spPr>
          <a:xfrm>
            <a:off x="5031720" y="5841860"/>
            <a:ext cx="2879412" cy="836599"/>
          </a:xfrm>
          <a:prstGeom prst="rect">
            <a:avLst/>
          </a:prstGeom>
        </p:spPr>
        <p:txBody>
          <a:bodyPr lIns="0" tIns="0" rIns="0" bIns="0" rtlCol="0" anchor="t">
            <a:spAutoFit/>
          </a:bodyPr>
          <a:lstStyle/>
          <a:p>
            <a:pPr algn="ctr">
              <a:lnSpc>
                <a:spcPts val="3160"/>
              </a:lnSpc>
            </a:pPr>
            <a:r>
              <a:rPr lang="en-US" sz="2747" b="1">
                <a:solidFill>
                  <a:srgbClr val="231F20"/>
                </a:solidFill>
                <a:latin typeface="Poppins Bold"/>
                <a:ea typeface="Poppins Bold"/>
                <a:cs typeface="Poppins Bold"/>
                <a:sym typeface="Poppins Bold"/>
              </a:rPr>
              <a:t>Budaya dan Kepemimpinan</a:t>
            </a:r>
          </a:p>
        </p:txBody>
      </p:sp>
      <p:sp>
        <p:nvSpPr>
          <p:cNvPr id="19" name="TextBox 19"/>
          <p:cNvSpPr txBox="1"/>
          <p:nvPr/>
        </p:nvSpPr>
        <p:spPr>
          <a:xfrm>
            <a:off x="4937794" y="4064155"/>
            <a:ext cx="3067264" cy="847725"/>
          </a:xfrm>
          <a:prstGeom prst="rect">
            <a:avLst/>
          </a:prstGeom>
        </p:spPr>
        <p:txBody>
          <a:bodyPr lIns="0" tIns="0" rIns="0" bIns="0" rtlCol="0" anchor="t">
            <a:spAutoFit/>
          </a:bodyPr>
          <a:lstStyle/>
          <a:p>
            <a:pPr algn="ctr">
              <a:lnSpc>
                <a:spcPts val="2248"/>
              </a:lnSpc>
            </a:pPr>
            <a:r>
              <a:rPr lang="en-US" sz="1873">
                <a:solidFill>
                  <a:srgbClr val="FFFFFF"/>
                </a:solidFill>
                <a:latin typeface="Poppins"/>
                <a:ea typeface="Poppins"/>
                <a:cs typeface="Poppins"/>
                <a:sym typeface="Poppins"/>
              </a:rPr>
              <a:t>Pemanfaatan teknologi untuk mendukung strategi bisnis.</a:t>
            </a:r>
          </a:p>
        </p:txBody>
      </p:sp>
      <p:sp>
        <p:nvSpPr>
          <p:cNvPr id="20" name="TextBox 20"/>
          <p:cNvSpPr txBox="1"/>
          <p:nvPr/>
        </p:nvSpPr>
        <p:spPr>
          <a:xfrm>
            <a:off x="9633164" y="4064155"/>
            <a:ext cx="3087123" cy="847725"/>
          </a:xfrm>
          <a:prstGeom prst="rect">
            <a:avLst/>
          </a:prstGeom>
        </p:spPr>
        <p:txBody>
          <a:bodyPr lIns="0" tIns="0" rIns="0" bIns="0" rtlCol="0" anchor="t">
            <a:spAutoFit/>
          </a:bodyPr>
          <a:lstStyle/>
          <a:p>
            <a:pPr algn="ctr">
              <a:lnSpc>
                <a:spcPts val="2248"/>
              </a:lnSpc>
            </a:pPr>
            <a:r>
              <a:rPr lang="en-US" sz="1873">
                <a:solidFill>
                  <a:srgbClr val="000000"/>
                </a:solidFill>
                <a:latin typeface="Poppins"/>
                <a:ea typeface="Poppins"/>
                <a:cs typeface="Poppins"/>
                <a:sym typeface="Poppins"/>
              </a:rPr>
              <a:t>Reengineering dan inovasi dalam cara operasional.</a:t>
            </a:r>
          </a:p>
        </p:txBody>
      </p:sp>
      <p:sp>
        <p:nvSpPr>
          <p:cNvPr id="21" name="TextBox 21"/>
          <p:cNvSpPr txBox="1"/>
          <p:nvPr/>
        </p:nvSpPr>
        <p:spPr>
          <a:xfrm>
            <a:off x="4937794" y="6810914"/>
            <a:ext cx="3067264" cy="847725"/>
          </a:xfrm>
          <a:prstGeom prst="rect">
            <a:avLst/>
          </a:prstGeom>
        </p:spPr>
        <p:txBody>
          <a:bodyPr lIns="0" tIns="0" rIns="0" bIns="0" rtlCol="0" anchor="t">
            <a:spAutoFit/>
          </a:bodyPr>
          <a:lstStyle/>
          <a:p>
            <a:pPr algn="ctr">
              <a:lnSpc>
                <a:spcPts val="2248"/>
              </a:lnSpc>
            </a:pPr>
            <a:r>
              <a:rPr lang="en-US" sz="1873">
                <a:solidFill>
                  <a:srgbClr val="000000"/>
                </a:solidFill>
                <a:latin typeface="Poppins"/>
                <a:ea typeface="Poppins"/>
                <a:cs typeface="Poppins"/>
                <a:sym typeface="Poppins"/>
              </a:rPr>
              <a:t>Perubahan dalam budaya kerja dan pemikiran kolaboratif</a:t>
            </a:r>
          </a:p>
        </p:txBody>
      </p:sp>
      <p:sp>
        <p:nvSpPr>
          <p:cNvPr id="22" name="TextBox 22"/>
          <p:cNvSpPr txBox="1"/>
          <p:nvPr/>
        </p:nvSpPr>
        <p:spPr>
          <a:xfrm>
            <a:off x="9464362" y="6810914"/>
            <a:ext cx="3404868" cy="847725"/>
          </a:xfrm>
          <a:prstGeom prst="rect">
            <a:avLst/>
          </a:prstGeom>
        </p:spPr>
        <p:txBody>
          <a:bodyPr lIns="0" tIns="0" rIns="0" bIns="0" rtlCol="0" anchor="t">
            <a:spAutoFit/>
          </a:bodyPr>
          <a:lstStyle/>
          <a:p>
            <a:pPr algn="ctr">
              <a:lnSpc>
                <a:spcPts val="2248"/>
              </a:lnSpc>
            </a:pPr>
            <a:r>
              <a:rPr lang="en-US" sz="1873">
                <a:solidFill>
                  <a:srgbClr val="FFFFFF"/>
                </a:solidFill>
                <a:latin typeface="Poppins"/>
                <a:ea typeface="Poppins"/>
                <a:cs typeface="Poppins"/>
                <a:sym typeface="Poppins"/>
              </a:rPr>
              <a:t>Meningkatkan pengalaman dan pelayanan melalui teknologi.</a:t>
            </a:r>
          </a:p>
        </p:txBody>
      </p:sp>
      <p:sp>
        <p:nvSpPr>
          <p:cNvPr id="23" name="Freeform 23"/>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24" name="Freeform 24"/>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25" name="Group 25"/>
          <p:cNvGrpSpPr/>
          <p:nvPr/>
        </p:nvGrpSpPr>
        <p:grpSpPr>
          <a:xfrm>
            <a:off x="3938494" y="9963150"/>
            <a:ext cx="16477376" cy="783580"/>
            <a:chOff x="0" y="0"/>
            <a:chExt cx="4339720" cy="206375"/>
          </a:xfrm>
        </p:grpSpPr>
        <p:sp>
          <p:nvSpPr>
            <p:cNvPr id="26" name="Freeform 26"/>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27" name="TextBox 27"/>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024868" y="9963150"/>
            <a:ext cx="7295490" cy="783580"/>
            <a:chOff x="0" y="0"/>
            <a:chExt cx="1921446" cy="206375"/>
          </a:xfrm>
        </p:grpSpPr>
        <p:sp>
          <p:nvSpPr>
            <p:cNvPr id="29" name="Freeform 29"/>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30" name="TextBox 30"/>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87783">
            <a:off x="1765300" y="10149589"/>
            <a:ext cx="13758345" cy="7410406"/>
            <a:chOff x="0" y="0"/>
            <a:chExt cx="1296853" cy="698500"/>
          </a:xfrm>
        </p:grpSpPr>
        <p:sp>
          <p:nvSpPr>
            <p:cNvPr id="3" name="Freeform 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4" name="TextBox 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775767" flipV="1">
            <a:off x="7864699" y="9517084"/>
            <a:ext cx="4968491" cy="236003"/>
          </a:xfrm>
          <a:custGeom>
            <a:avLst/>
            <a:gdLst/>
            <a:ahLst/>
            <a:cxnLst/>
            <a:rect l="l" t="t" r="r" b="b"/>
            <a:pathLst>
              <a:path w="4968491" h="236003">
                <a:moveTo>
                  <a:pt x="0" y="236003"/>
                </a:moveTo>
                <a:lnTo>
                  <a:pt x="4968491" y="236003"/>
                </a:lnTo>
                <a:lnTo>
                  <a:pt x="4968491" y="0"/>
                </a:lnTo>
                <a:lnTo>
                  <a:pt x="0" y="0"/>
                </a:lnTo>
                <a:lnTo>
                  <a:pt x="0" y="236003"/>
                </a:lnTo>
                <a:close/>
              </a:path>
            </a:pathLst>
          </a:custGeom>
          <a:blipFill>
            <a:blip r:embed="rId2">
              <a:alphaModFix amt="80000"/>
            </a:blip>
            <a:stretch>
              <a:fillRect/>
            </a:stretch>
          </a:blipFill>
        </p:spPr>
      </p:sp>
      <p:grpSp>
        <p:nvGrpSpPr>
          <p:cNvPr id="6" name="Group 6"/>
          <p:cNvGrpSpPr/>
          <p:nvPr/>
        </p:nvGrpSpPr>
        <p:grpSpPr>
          <a:xfrm rot="-1787783">
            <a:off x="5129591" y="9086430"/>
            <a:ext cx="13531543" cy="3065584"/>
            <a:chOff x="0" y="0"/>
            <a:chExt cx="3083192" cy="698500"/>
          </a:xfrm>
        </p:grpSpPr>
        <p:sp>
          <p:nvSpPr>
            <p:cNvPr id="7" name="Freeform 7"/>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id="8" name="TextBox 8"/>
            <p:cNvSpPr txBox="1"/>
            <p:nvPr/>
          </p:nvSpPr>
          <p:spPr>
            <a:xfrm>
              <a:off x="114300" y="-57150"/>
              <a:ext cx="2854592"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787783">
            <a:off x="10578981" y="-1870630"/>
            <a:ext cx="13758345" cy="7410406"/>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id="11" name="TextBox 11"/>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787783">
            <a:off x="9316170" y="-96463"/>
            <a:ext cx="14503583" cy="7811799"/>
            <a:chOff x="0" y="0"/>
            <a:chExt cx="1296853" cy="698500"/>
          </a:xfrm>
        </p:grpSpPr>
        <p:sp>
          <p:nvSpPr>
            <p:cNvPr id="13" name="Freeform 1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14" name="TextBox 1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1813147">
            <a:off x="9836813" y="1312669"/>
            <a:ext cx="8743695" cy="7661663"/>
          </a:xfrm>
          <a:custGeom>
            <a:avLst/>
            <a:gdLst/>
            <a:ahLst/>
            <a:cxnLst/>
            <a:rect l="l" t="t" r="r" b="b"/>
            <a:pathLst>
              <a:path w="8743695" h="7661663">
                <a:moveTo>
                  <a:pt x="0" y="0"/>
                </a:moveTo>
                <a:lnTo>
                  <a:pt x="8743694" y="0"/>
                </a:lnTo>
                <a:lnTo>
                  <a:pt x="8743694" y="7661662"/>
                </a:lnTo>
                <a:lnTo>
                  <a:pt x="0" y="7661662"/>
                </a:lnTo>
                <a:lnTo>
                  <a:pt x="0" y="0"/>
                </a:lnTo>
                <a:close/>
              </a:path>
            </a:pathLst>
          </a:custGeom>
          <a:blipFill>
            <a:blip r:embed="rId3"/>
            <a:stretch>
              <a:fillRect/>
            </a:stretch>
          </a:blipFill>
        </p:spPr>
      </p:sp>
      <p:grpSp>
        <p:nvGrpSpPr>
          <p:cNvPr id="16" name="Group 16"/>
          <p:cNvGrpSpPr/>
          <p:nvPr/>
        </p:nvGrpSpPr>
        <p:grpSpPr>
          <a:xfrm>
            <a:off x="10595487" y="939081"/>
            <a:ext cx="7226346" cy="8408839"/>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18" name="TextBox 1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rot="-1775767">
            <a:off x="13825705" y="8472786"/>
            <a:ext cx="4968491" cy="236003"/>
          </a:xfrm>
          <a:custGeom>
            <a:avLst/>
            <a:gdLst/>
            <a:ahLst/>
            <a:cxnLst/>
            <a:rect l="l" t="t" r="r" b="b"/>
            <a:pathLst>
              <a:path w="4968491" h="236003">
                <a:moveTo>
                  <a:pt x="0" y="0"/>
                </a:moveTo>
                <a:lnTo>
                  <a:pt x="4968491" y="0"/>
                </a:lnTo>
                <a:lnTo>
                  <a:pt x="4968491" y="236003"/>
                </a:lnTo>
                <a:lnTo>
                  <a:pt x="0" y="236003"/>
                </a:lnTo>
                <a:lnTo>
                  <a:pt x="0" y="0"/>
                </a:lnTo>
                <a:close/>
              </a:path>
            </a:pathLst>
          </a:custGeom>
          <a:blipFill>
            <a:blip r:embed="rId2">
              <a:alphaModFix amt="80000"/>
            </a:blip>
            <a:stretch>
              <a:fillRect/>
            </a:stretch>
          </a:blipFill>
        </p:spPr>
      </p:sp>
      <p:sp>
        <p:nvSpPr>
          <p:cNvPr id="20" name="Freeform 20"/>
          <p:cNvSpPr/>
          <p:nvPr/>
        </p:nvSpPr>
        <p:spPr>
          <a:xfrm rot="-1775767" flipV="1">
            <a:off x="11104039" y="765857"/>
            <a:ext cx="4968491" cy="236003"/>
          </a:xfrm>
          <a:custGeom>
            <a:avLst/>
            <a:gdLst/>
            <a:ahLst/>
            <a:cxnLst/>
            <a:rect l="l" t="t" r="r" b="b"/>
            <a:pathLst>
              <a:path w="4968491" h="236003">
                <a:moveTo>
                  <a:pt x="0" y="236004"/>
                </a:moveTo>
                <a:lnTo>
                  <a:pt x="4968491" y="236004"/>
                </a:lnTo>
                <a:lnTo>
                  <a:pt x="4968491" y="0"/>
                </a:lnTo>
                <a:lnTo>
                  <a:pt x="0" y="0"/>
                </a:lnTo>
                <a:lnTo>
                  <a:pt x="0" y="236004"/>
                </a:lnTo>
                <a:close/>
              </a:path>
            </a:pathLst>
          </a:custGeom>
          <a:blipFill>
            <a:blip r:embed="rId2">
              <a:alphaModFix amt="80000"/>
            </a:blip>
            <a:stretch>
              <a:fillRect/>
            </a:stretch>
          </a:blipFill>
        </p:spPr>
      </p:sp>
      <p:sp>
        <p:nvSpPr>
          <p:cNvPr id="21" name="Freeform 21"/>
          <p:cNvSpPr/>
          <p:nvPr/>
        </p:nvSpPr>
        <p:spPr>
          <a:xfrm rot="1804615">
            <a:off x="9891747" y="8537528"/>
            <a:ext cx="4644064" cy="220593"/>
          </a:xfrm>
          <a:custGeom>
            <a:avLst/>
            <a:gdLst/>
            <a:ahLst/>
            <a:cxnLst/>
            <a:rect l="l" t="t" r="r" b="b"/>
            <a:pathLst>
              <a:path w="4644064" h="220593">
                <a:moveTo>
                  <a:pt x="0" y="0"/>
                </a:moveTo>
                <a:lnTo>
                  <a:pt x="4644063" y="0"/>
                </a:lnTo>
                <a:lnTo>
                  <a:pt x="4644063" y="220593"/>
                </a:lnTo>
                <a:lnTo>
                  <a:pt x="0" y="220593"/>
                </a:lnTo>
                <a:lnTo>
                  <a:pt x="0" y="0"/>
                </a:lnTo>
                <a:close/>
              </a:path>
            </a:pathLst>
          </a:custGeom>
          <a:blipFill>
            <a:blip r:embed="rId2">
              <a:alphaModFix amt="80000"/>
            </a:blip>
            <a:stretch>
              <a:fillRect/>
            </a:stretch>
          </a:blipFill>
        </p:spPr>
      </p:sp>
      <p:sp>
        <p:nvSpPr>
          <p:cNvPr id="22" name="TextBox 22"/>
          <p:cNvSpPr txBox="1"/>
          <p:nvPr/>
        </p:nvSpPr>
        <p:spPr>
          <a:xfrm>
            <a:off x="525457" y="647392"/>
            <a:ext cx="10341184" cy="1362075"/>
          </a:xfrm>
          <a:prstGeom prst="rect">
            <a:avLst/>
          </a:prstGeom>
        </p:spPr>
        <p:txBody>
          <a:bodyPr lIns="0" tIns="0" rIns="0" bIns="0" rtlCol="0" anchor="t">
            <a:spAutoFit/>
          </a:bodyPr>
          <a:lstStyle/>
          <a:p>
            <a:pPr algn="l">
              <a:lnSpc>
                <a:spcPts val="5174"/>
              </a:lnSpc>
            </a:pPr>
            <a:r>
              <a:rPr lang="en-US" sz="4500" b="1">
                <a:solidFill>
                  <a:srgbClr val="000000"/>
                </a:solidFill>
                <a:latin typeface="Poppins Bold"/>
                <a:ea typeface="Poppins Bold"/>
                <a:cs typeface="Poppins Bold"/>
                <a:sym typeface="Poppins Bold"/>
              </a:rPr>
              <a:t>Mengapa Transformasi Digital Itu Penting?</a:t>
            </a:r>
          </a:p>
        </p:txBody>
      </p:sp>
      <p:grpSp>
        <p:nvGrpSpPr>
          <p:cNvPr id="23" name="Group 23"/>
          <p:cNvGrpSpPr/>
          <p:nvPr/>
        </p:nvGrpSpPr>
        <p:grpSpPr>
          <a:xfrm>
            <a:off x="525457" y="2881799"/>
            <a:ext cx="9540749" cy="1026019"/>
            <a:chOff x="0" y="0"/>
            <a:chExt cx="12720999" cy="1368025"/>
          </a:xfrm>
        </p:grpSpPr>
        <p:sp>
          <p:nvSpPr>
            <p:cNvPr id="24" name="TextBox 24"/>
            <p:cNvSpPr txBox="1"/>
            <p:nvPr/>
          </p:nvSpPr>
          <p:spPr>
            <a:xfrm>
              <a:off x="1966564" y="-19050"/>
              <a:ext cx="10195818" cy="562421"/>
            </a:xfrm>
            <a:prstGeom prst="rect">
              <a:avLst/>
            </a:prstGeom>
          </p:spPr>
          <p:txBody>
            <a:bodyPr lIns="0" tIns="0" rIns="0" bIns="0" rtlCol="0" anchor="t">
              <a:spAutoFit/>
            </a:bodyPr>
            <a:lstStyle/>
            <a:p>
              <a:pPr algn="l">
                <a:lnSpc>
                  <a:spcPts val="3101"/>
                </a:lnSpc>
              </a:pPr>
              <a:r>
                <a:rPr lang="en-US" sz="2696" b="1">
                  <a:solidFill>
                    <a:srgbClr val="000000"/>
                  </a:solidFill>
                  <a:latin typeface="Poppins Bold"/>
                  <a:ea typeface="Poppins Bold"/>
                  <a:cs typeface="Poppins Bold"/>
                  <a:sym typeface="Poppins Bold"/>
                </a:rPr>
                <a:t>Persaingan Pasar yang Semakin Ketat</a:t>
              </a:r>
            </a:p>
          </p:txBody>
        </p:sp>
        <p:grpSp>
          <p:nvGrpSpPr>
            <p:cNvPr id="25" name="Group 25"/>
            <p:cNvGrpSpPr/>
            <p:nvPr/>
          </p:nvGrpSpPr>
          <p:grpSpPr>
            <a:xfrm>
              <a:off x="0" y="0"/>
              <a:ext cx="1571841" cy="1350801"/>
              <a:chOff x="0" y="0"/>
              <a:chExt cx="812800" cy="698500"/>
            </a:xfrm>
          </p:grpSpPr>
          <p:sp>
            <p:nvSpPr>
              <p:cNvPr id="26" name="Freeform 2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57150" cap="sq">
                <a:solidFill>
                  <a:srgbClr val="FFA916"/>
                </a:solidFill>
                <a:prstDash val="solid"/>
                <a:miter/>
              </a:ln>
            </p:spPr>
          </p:sp>
          <p:sp>
            <p:nvSpPr>
              <p:cNvPr id="27" name="TextBox 27"/>
              <p:cNvSpPr txBox="1"/>
              <p:nvPr/>
            </p:nvSpPr>
            <p:spPr>
              <a:xfrm>
                <a:off x="114300" y="-57150"/>
                <a:ext cx="584200" cy="755650"/>
              </a:xfrm>
              <a:prstGeom prst="rect">
                <a:avLst/>
              </a:prstGeom>
            </p:spPr>
            <p:txBody>
              <a:bodyPr lIns="50800" tIns="50800" rIns="50800" bIns="50800" rtlCol="0" anchor="ctr"/>
              <a:lstStyle/>
              <a:p>
                <a:pPr algn="ctr">
                  <a:lnSpc>
                    <a:spcPts val="2660"/>
                  </a:lnSpc>
                </a:pPr>
                <a:endParaRPr/>
              </a:p>
            </p:txBody>
          </p:sp>
        </p:grpSp>
        <p:sp>
          <p:nvSpPr>
            <p:cNvPr id="28" name="Freeform 28"/>
            <p:cNvSpPr/>
            <p:nvPr/>
          </p:nvSpPr>
          <p:spPr>
            <a:xfrm>
              <a:off x="311131" y="262927"/>
              <a:ext cx="949580" cy="824947"/>
            </a:xfrm>
            <a:custGeom>
              <a:avLst/>
              <a:gdLst/>
              <a:ahLst/>
              <a:cxnLst/>
              <a:rect l="l" t="t" r="r" b="b"/>
              <a:pathLst>
                <a:path w="949580" h="824947">
                  <a:moveTo>
                    <a:pt x="0" y="0"/>
                  </a:moveTo>
                  <a:lnTo>
                    <a:pt x="949579" y="0"/>
                  </a:lnTo>
                  <a:lnTo>
                    <a:pt x="949579" y="824947"/>
                  </a:lnTo>
                  <a:lnTo>
                    <a:pt x="0" y="8249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TextBox 29"/>
            <p:cNvSpPr txBox="1"/>
            <p:nvPr/>
          </p:nvSpPr>
          <p:spPr>
            <a:xfrm>
              <a:off x="1966564" y="486221"/>
              <a:ext cx="10754435" cy="881803"/>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Poppins"/>
                  <a:ea typeface="Poppins"/>
                  <a:cs typeface="Poppins"/>
                  <a:sym typeface="Poppins"/>
                </a:rPr>
                <a:t>Perusahaan yang tidak beradaptasi dengan teknologi digital akan tertinggal dalam persaingan pasar global.</a:t>
              </a:r>
            </a:p>
          </p:txBody>
        </p:sp>
      </p:grpSp>
      <p:grpSp>
        <p:nvGrpSpPr>
          <p:cNvPr id="30" name="Group 30"/>
          <p:cNvGrpSpPr/>
          <p:nvPr/>
        </p:nvGrpSpPr>
        <p:grpSpPr>
          <a:xfrm>
            <a:off x="491999" y="4404413"/>
            <a:ext cx="9540749" cy="1026019"/>
            <a:chOff x="0" y="0"/>
            <a:chExt cx="12720999" cy="1368025"/>
          </a:xfrm>
        </p:grpSpPr>
        <p:sp>
          <p:nvSpPr>
            <p:cNvPr id="31" name="TextBox 31"/>
            <p:cNvSpPr txBox="1"/>
            <p:nvPr/>
          </p:nvSpPr>
          <p:spPr>
            <a:xfrm>
              <a:off x="1966564" y="-19050"/>
              <a:ext cx="10195818" cy="562421"/>
            </a:xfrm>
            <a:prstGeom prst="rect">
              <a:avLst/>
            </a:prstGeom>
          </p:spPr>
          <p:txBody>
            <a:bodyPr lIns="0" tIns="0" rIns="0" bIns="0" rtlCol="0" anchor="t">
              <a:spAutoFit/>
            </a:bodyPr>
            <a:lstStyle/>
            <a:p>
              <a:pPr algn="l">
                <a:lnSpc>
                  <a:spcPts val="3101"/>
                </a:lnSpc>
              </a:pPr>
              <a:r>
                <a:rPr lang="en-US" sz="2696" b="1">
                  <a:solidFill>
                    <a:srgbClr val="000000"/>
                  </a:solidFill>
                  <a:latin typeface="Poppins Bold"/>
                  <a:ea typeface="Poppins Bold"/>
                  <a:cs typeface="Poppins Bold"/>
                  <a:sym typeface="Poppins Bold"/>
                </a:rPr>
                <a:t>Efisiensi Operasional</a:t>
              </a:r>
            </a:p>
          </p:txBody>
        </p:sp>
        <p:grpSp>
          <p:nvGrpSpPr>
            <p:cNvPr id="32" name="Group 32"/>
            <p:cNvGrpSpPr/>
            <p:nvPr/>
          </p:nvGrpSpPr>
          <p:grpSpPr>
            <a:xfrm>
              <a:off x="0" y="0"/>
              <a:ext cx="1571841" cy="1350801"/>
              <a:chOff x="0" y="0"/>
              <a:chExt cx="812800" cy="698500"/>
            </a:xfrm>
          </p:grpSpPr>
          <p:sp>
            <p:nvSpPr>
              <p:cNvPr id="33" name="Freeform 3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57150" cap="sq">
                <a:solidFill>
                  <a:srgbClr val="FFA916"/>
                </a:solidFill>
                <a:prstDash val="solid"/>
                <a:miter/>
              </a:ln>
            </p:spPr>
          </p:sp>
          <p:sp>
            <p:nvSpPr>
              <p:cNvPr id="34" name="TextBox 34"/>
              <p:cNvSpPr txBox="1"/>
              <p:nvPr/>
            </p:nvSpPr>
            <p:spPr>
              <a:xfrm>
                <a:off x="114300" y="-57150"/>
                <a:ext cx="584200" cy="755650"/>
              </a:xfrm>
              <a:prstGeom prst="rect">
                <a:avLst/>
              </a:prstGeom>
            </p:spPr>
            <p:txBody>
              <a:bodyPr lIns="50800" tIns="50800" rIns="50800" bIns="50800" rtlCol="0" anchor="ctr"/>
              <a:lstStyle/>
              <a:p>
                <a:pPr algn="ctr">
                  <a:lnSpc>
                    <a:spcPts val="2660"/>
                  </a:lnSpc>
                </a:pPr>
                <a:endParaRPr/>
              </a:p>
            </p:txBody>
          </p:sp>
        </p:grpSp>
        <p:sp>
          <p:nvSpPr>
            <p:cNvPr id="35" name="Freeform 35"/>
            <p:cNvSpPr/>
            <p:nvPr/>
          </p:nvSpPr>
          <p:spPr>
            <a:xfrm>
              <a:off x="311131" y="262927"/>
              <a:ext cx="949580" cy="824947"/>
            </a:xfrm>
            <a:custGeom>
              <a:avLst/>
              <a:gdLst/>
              <a:ahLst/>
              <a:cxnLst/>
              <a:rect l="l" t="t" r="r" b="b"/>
              <a:pathLst>
                <a:path w="949580" h="824947">
                  <a:moveTo>
                    <a:pt x="0" y="0"/>
                  </a:moveTo>
                  <a:lnTo>
                    <a:pt x="949579" y="0"/>
                  </a:lnTo>
                  <a:lnTo>
                    <a:pt x="949579" y="824947"/>
                  </a:lnTo>
                  <a:lnTo>
                    <a:pt x="0" y="8249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6" name="TextBox 36"/>
            <p:cNvSpPr txBox="1"/>
            <p:nvPr/>
          </p:nvSpPr>
          <p:spPr>
            <a:xfrm>
              <a:off x="1966564" y="486221"/>
              <a:ext cx="10754435" cy="881803"/>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Poppins"/>
                  <a:ea typeface="Poppins"/>
                  <a:cs typeface="Poppins"/>
                  <a:sym typeface="Poppins"/>
                </a:rPr>
                <a:t>Otomatisasi proses bisnis mengurangi biaya dan meningkatkan kecepatan serta kualitas layanan.</a:t>
              </a:r>
            </a:p>
          </p:txBody>
        </p:sp>
      </p:grpSp>
      <p:grpSp>
        <p:nvGrpSpPr>
          <p:cNvPr id="37" name="Group 37"/>
          <p:cNvGrpSpPr/>
          <p:nvPr/>
        </p:nvGrpSpPr>
        <p:grpSpPr>
          <a:xfrm>
            <a:off x="491999" y="5925732"/>
            <a:ext cx="9540749" cy="1026019"/>
            <a:chOff x="0" y="0"/>
            <a:chExt cx="12720999" cy="1368025"/>
          </a:xfrm>
        </p:grpSpPr>
        <p:sp>
          <p:nvSpPr>
            <p:cNvPr id="38" name="TextBox 38"/>
            <p:cNvSpPr txBox="1"/>
            <p:nvPr/>
          </p:nvSpPr>
          <p:spPr>
            <a:xfrm>
              <a:off x="1966564" y="-19050"/>
              <a:ext cx="10195818" cy="562421"/>
            </a:xfrm>
            <a:prstGeom prst="rect">
              <a:avLst/>
            </a:prstGeom>
          </p:spPr>
          <p:txBody>
            <a:bodyPr lIns="0" tIns="0" rIns="0" bIns="0" rtlCol="0" anchor="t">
              <a:spAutoFit/>
            </a:bodyPr>
            <a:lstStyle/>
            <a:p>
              <a:pPr algn="l">
                <a:lnSpc>
                  <a:spcPts val="3101"/>
                </a:lnSpc>
              </a:pPr>
              <a:r>
                <a:rPr lang="en-US" sz="2696" b="1">
                  <a:solidFill>
                    <a:srgbClr val="000000"/>
                  </a:solidFill>
                  <a:latin typeface="Poppins Bold"/>
                  <a:ea typeface="Poppins Bold"/>
                  <a:cs typeface="Poppins Bold"/>
                  <a:sym typeface="Poppins Bold"/>
                </a:rPr>
                <a:t>Peningkatan Pengalaman Pelanggan</a:t>
              </a:r>
            </a:p>
          </p:txBody>
        </p:sp>
        <p:grpSp>
          <p:nvGrpSpPr>
            <p:cNvPr id="39" name="Group 39"/>
            <p:cNvGrpSpPr/>
            <p:nvPr/>
          </p:nvGrpSpPr>
          <p:grpSpPr>
            <a:xfrm>
              <a:off x="0" y="0"/>
              <a:ext cx="1571841" cy="1350801"/>
              <a:chOff x="0" y="0"/>
              <a:chExt cx="812800" cy="698500"/>
            </a:xfrm>
          </p:grpSpPr>
          <p:sp>
            <p:nvSpPr>
              <p:cNvPr id="40" name="Freeform 4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57150" cap="sq">
                <a:solidFill>
                  <a:srgbClr val="FFA916"/>
                </a:solidFill>
                <a:prstDash val="solid"/>
                <a:miter/>
              </a:ln>
            </p:spPr>
          </p:sp>
          <p:sp>
            <p:nvSpPr>
              <p:cNvPr id="41" name="TextBox 41"/>
              <p:cNvSpPr txBox="1"/>
              <p:nvPr/>
            </p:nvSpPr>
            <p:spPr>
              <a:xfrm>
                <a:off x="114300" y="-57150"/>
                <a:ext cx="584200" cy="755650"/>
              </a:xfrm>
              <a:prstGeom prst="rect">
                <a:avLst/>
              </a:prstGeom>
            </p:spPr>
            <p:txBody>
              <a:bodyPr lIns="50800" tIns="50800" rIns="50800" bIns="50800" rtlCol="0" anchor="ctr"/>
              <a:lstStyle/>
              <a:p>
                <a:pPr algn="ctr">
                  <a:lnSpc>
                    <a:spcPts val="2660"/>
                  </a:lnSpc>
                </a:pPr>
                <a:endParaRPr/>
              </a:p>
            </p:txBody>
          </p:sp>
        </p:grpSp>
        <p:sp>
          <p:nvSpPr>
            <p:cNvPr id="42" name="Freeform 42"/>
            <p:cNvSpPr/>
            <p:nvPr/>
          </p:nvSpPr>
          <p:spPr>
            <a:xfrm>
              <a:off x="311131" y="262927"/>
              <a:ext cx="949580" cy="824947"/>
            </a:xfrm>
            <a:custGeom>
              <a:avLst/>
              <a:gdLst/>
              <a:ahLst/>
              <a:cxnLst/>
              <a:rect l="l" t="t" r="r" b="b"/>
              <a:pathLst>
                <a:path w="949580" h="824947">
                  <a:moveTo>
                    <a:pt x="0" y="0"/>
                  </a:moveTo>
                  <a:lnTo>
                    <a:pt x="949579" y="0"/>
                  </a:lnTo>
                  <a:lnTo>
                    <a:pt x="949579" y="824947"/>
                  </a:lnTo>
                  <a:lnTo>
                    <a:pt x="0" y="8249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3" name="TextBox 43"/>
            <p:cNvSpPr txBox="1"/>
            <p:nvPr/>
          </p:nvSpPr>
          <p:spPr>
            <a:xfrm>
              <a:off x="1966564" y="486221"/>
              <a:ext cx="10754435" cy="881803"/>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Poppins"/>
                  <a:ea typeface="Poppins"/>
                  <a:cs typeface="Poppins"/>
                  <a:sym typeface="Poppins"/>
                </a:rPr>
                <a:t>Teknologi seperti AI dan chatbots memberikan layanan lebih cepat, responsif, dan personal.</a:t>
              </a:r>
            </a:p>
          </p:txBody>
        </p:sp>
      </p:grpSp>
      <p:grpSp>
        <p:nvGrpSpPr>
          <p:cNvPr id="44" name="Group 44"/>
          <p:cNvGrpSpPr/>
          <p:nvPr/>
        </p:nvGrpSpPr>
        <p:grpSpPr>
          <a:xfrm>
            <a:off x="525457" y="7447051"/>
            <a:ext cx="9540749" cy="1026019"/>
            <a:chOff x="0" y="0"/>
            <a:chExt cx="12720999" cy="1368025"/>
          </a:xfrm>
        </p:grpSpPr>
        <p:sp>
          <p:nvSpPr>
            <p:cNvPr id="45" name="TextBox 45"/>
            <p:cNvSpPr txBox="1"/>
            <p:nvPr/>
          </p:nvSpPr>
          <p:spPr>
            <a:xfrm>
              <a:off x="1966564" y="-19050"/>
              <a:ext cx="10195818" cy="562421"/>
            </a:xfrm>
            <a:prstGeom prst="rect">
              <a:avLst/>
            </a:prstGeom>
          </p:spPr>
          <p:txBody>
            <a:bodyPr lIns="0" tIns="0" rIns="0" bIns="0" rtlCol="0" anchor="t">
              <a:spAutoFit/>
            </a:bodyPr>
            <a:lstStyle/>
            <a:p>
              <a:pPr algn="l">
                <a:lnSpc>
                  <a:spcPts val="3101"/>
                </a:lnSpc>
              </a:pPr>
              <a:r>
                <a:rPr lang="en-US" sz="2696" b="1">
                  <a:solidFill>
                    <a:srgbClr val="000000"/>
                  </a:solidFill>
                  <a:latin typeface="Poppins Bold"/>
                  <a:ea typeface="Poppins Bold"/>
                  <a:cs typeface="Poppins Bold"/>
                  <a:sym typeface="Poppins Bold"/>
                </a:rPr>
                <a:t>Akses kepada Data dan Insight</a:t>
              </a:r>
            </a:p>
          </p:txBody>
        </p:sp>
        <p:grpSp>
          <p:nvGrpSpPr>
            <p:cNvPr id="46" name="Group 46"/>
            <p:cNvGrpSpPr/>
            <p:nvPr/>
          </p:nvGrpSpPr>
          <p:grpSpPr>
            <a:xfrm>
              <a:off x="0" y="0"/>
              <a:ext cx="1571841" cy="1350801"/>
              <a:chOff x="0" y="0"/>
              <a:chExt cx="812800" cy="698500"/>
            </a:xfrm>
          </p:grpSpPr>
          <p:sp>
            <p:nvSpPr>
              <p:cNvPr id="47" name="Freeform 4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57150" cap="sq">
                <a:solidFill>
                  <a:srgbClr val="FFA916"/>
                </a:solidFill>
                <a:prstDash val="solid"/>
                <a:miter/>
              </a:ln>
            </p:spPr>
          </p:sp>
          <p:sp>
            <p:nvSpPr>
              <p:cNvPr id="48" name="TextBox 48"/>
              <p:cNvSpPr txBox="1"/>
              <p:nvPr/>
            </p:nvSpPr>
            <p:spPr>
              <a:xfrm>
                <a:off x="114300" y="-57150"/>
                <a:ext cx="584200" cy="755650"/>
              </a:xfrm>
              <a:prstGeom prst="rect">
                <a:avLst/>
              </a:prstGeom>
            </p:spPr>
            <p:txBody>
              <a:bodyPr lIns="50800" tIns="50800" rIns="50800" bIns="50800" rtlCol="0" anchor="ctr"/>
              <a:lstStyle/>
              <a:p>
                <a:pPr algn="ctr">
                  <a:lnSpc>
                    <a:spcPts val="2660"/>
                  </a:lnSpc>
                </a:pPr>
                <a:endParaRPr/>
              </a:p>
            </p:txBody>
          </p:sp>
        </p:grpSp>
        <p:sp>
          <p:nvSpPr>
            <p:cNvPr id="49" name="Freeform 49"/>
            <p:cNvSpPr/>
            <p:nvPr/>
          </p:nvSpPr>
          <p:spPr>
            <a:xfrm>
              <a:off x="311131" y="262927"/>
              <a:ext cx="949580" cy="824947"/>
            </a:xfrm>
            <a:custGeom>
              <a:avLst/>
              <a:gdLst/>
              <a:ahLst/>
              <a:cxnLst/>
              <a:rect l="l" t="t" r="r" b="b"/>
              <a:pathLst>
                <a:path w="949580" h="824947">
                  <a:moveTo>
                    <a:pt x="0" y="0"/>
                  </a:moveTo>
                  <a:lnTo>
                    <a:pt x="949579" y="0"/>
                  </a:lnTo>
                  <a:lnTo>
                    <a:pt x="949579" y="824947"/>
                  </a:lnTo>
                  <a:lnTo>
                    <a:pt x="0" y="8249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0" name="TextBox 50"/>
            <p:cNvSpPr txBox="1"/>
            <p:nvPr/>
          </p:nvSpPr>
          <p:spPr>
            <a:xfrm>
              <a:off x="1966564" y="486221"/>
              <a:ext cx="10754435" cy="881803"/>
            </a:xfrm>
            <a:prstGeom prst="rect">
              <a:avLst/>
            </a:prstGeom>
          </p:spPr>
          <p:txBody>
            <a:bodyPr lIns="0" tIns="0" rIns="0" bIns="0" rtlCol="0" anchor="t">
              <a:spAutoFit/>
            </a:bodyPr>
            <a:lstStyle/>
            <a:p>
              <a:pPr algn="l">
                <a:lnSpc>
                  <a:spcPts val="2659"/>
                </a:lnSpc>
                <a:spcBef>
                  <a:spcPct val="0"/>
                </a:spcBef>
              </a:pPr>
              <a:r>
                <a:rPr lang="en-US" sz="1899">
                  <a:solidFill>
                    <a:srgbClr val="000000"/>
                  </a:solidFill>
                  <a:latin typeface="Poppins"/>
                  <a:ea typeface="Poppins"/>
                  <a:cs typeface="Poppins"/>
                  <a:sym typeface="Poppins"/>
                </a:rPr>
                <a:t>Analisis data memungkinkan perusahaan membuat keputusan yang lebih tepat dan berbasis data.</a:t>
              </a:r>
            </a:p>
          </p:txBody>
        </p:sp>
      </p:grpSp>
      <p:grpSp>
        <p:nvGrpSpPr>
          <p:cNvPr id="51" name="Group 51"/>
          <p:cNvGrpSpPr/>
          <p:nvPr/>
        </p:nvGrpSpPr>
        <p:grpSpPr>
          <a:xfrm>
            <a:off x="10819302" y="1229804"/>
            <a:ext cx="6778716" cy="7827392"/>
            <a:chOff x="0" y="0"/>
            <a:chExt cx="31287555" cy="36127779"/>
          </a:xfrm>
        </p:grpSpPr>
        <p:sp>
          <p:nvSpPr>
            <p:cNvPr id="52" name="Freeform 52"/>
            <p:cNvSpPr/>
            <p:nvPr/>
          </p:nvSpPr>
          <p:spPr>
            <a:xfrm>
              <a:off x="0" y="0"/>
              <a:ext cx="31287467" cy="36127817"/>
            </a:xfrm>
            <a:custGeom>
              <a:avLst/>
              <a:gdLst/>
              <a:ahLst/>
              <a:cxnLst/>
              <a:rect l="l" t="t" r="r" b="b"/>
              <a:pathLst>
                <a:path w="31287467" h="36127817">
                  <a:moveTo>
                    <a:pt x="15643733" y="0"/>
                  </a:moveTo>
                  <a:lnTo>
                    <a:pt x="0" y="9031859"/>
                  </a:lnTo>
                  <a:lnTo>
                    <a:pt x="0" y="27095831"/>
                  </a:lnTo>
                  <a:lnTo>
                    <a:pt x="15643733" y="36127817"/>
                  </a:lnTo>
                  <a:lnTo>
                    <a:pt x="31287467" y="27095958"/>
                  </a:lnTo>
                  <a:lnTo>
                    <a:pt x="31287467" y="9031859"/>
                  </a:lnTo>
                  <a:lnTo>
                    <a:pt x="15643861" y="0"/>
                  </a:lnTo>
                  <a:close/>
                </a:path>
              </a:pathLst>
            </a:custGeom>
            <a:blipFill>
              <a:blip r:embed="rId6"/>
              <a:stretch>
                <a:fillRect l="-89957" t="-1825" r="-702" b="-8286"/>
              </a:stretch>
            </a:blipFill>
          </p:spPr>
        </p:sp>
      </p:gr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6" name="TextBox 6"/>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39143" y="994410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9" name="TextBox 9"/>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4560885" y="338138"/>
            <a:ext cx="9163669" cy="1362075"/>
          </a:xfrm>
          <a:prstGeom prst="rect">
            <a:avLst/>
          </a:prstGeom>
        </p:spPr>
        <p:txBody>
          <a:bodyPr lIns="0" tIns="0" rIns="0" bIns="0" rtlCol="0" anchor="t">
            <a:spAutoFit/>
          </a:bodyPr>
          <a:lstStyle/>
          <a:p>
            <a:pPr algn="ctr">
              <a:lnSpc>
                <a:spcPts val="5174"/>
              </a:lnSpc>
            </a:pPr>
            <a:r>
              <a:rPr lang="en-US" sz="4500" b="1">
                <a:solidFill>
                  <a:srgbClr val="000000"/>
                </a:solidFill>
                <a:latin typeface="Poppins Bold"/>
                <a:ea typeface="Poppins Bold"/>
                <a:cs typeface="Poppins Bold"/>
                <a:sym typeface="Poppins Bold"/>
              </a:rPr>
              <a:t>Teknologi yang Mendorong </a:t>
            </a:r>
            <a:r>
              <a:rPr lang="en-US" sz="4500" b="1">
                <a:solidFill>
                  <a:srgbClr val="FFA916"/>
                </a:solidFill>
                <a:latin typeface="Poppins Bold"/>
                <a:ea typeface="Poppins Bold"/>
                <a:cs typeface="Poppins Bold"/>
                <a:sym typeface="Poppins Bold"/>
              </a:rPr>
              <a:t>Transformasi Digital</a:t>
            </a:r>
          </a:p>
        </p:txBody>
      </p:sp>
      <p:sp>
        <p:nvSpPr>
          <p:cNvPr id="11" name="TextBox 11"/>
          <p:cNvSpPr txBox="1"/>
          <p:nvPr/>
        </p:nvSpPr>
        <p:spPr>
          <a:xfrm>
            <a:off x="1558695" y="2522440"/>
            <a:ext cx="15525809" cy="6868365"/>
          </a:xfrm>
          <a:prstGeom prst="rect">
            <a:avLst/>
          </a:prstGeom>
        </p:spPr>
        <p:txBody>
          <a:bodyPr lIns="0" tIns="0" rIns="0" bIns="0" rtlCol="0" anchor="t">
            <a:spAutoFit/>
          </a:bodyPr>
          <a:lstStyle/>
          <a:p>
            <a:pPr marL="564659" lvl="1" indent="-282329" algn="l">
              <a:lnSpc>
                <a:spcPts val="3661"/>
              </a:lnSpc>
              <a:buFont typeface="Arial"/>
              <a:buChar char="•"/>
            </a:pPr>
            <a:r>
              <a:rPr lang="en-US" sz="2615" b="1">
                <a:solidFill>
                  <a:srgbClr val="000000"/>
                </a:solidFill>
                <a:latin typeface="Poppins Bold"/>
                <a:ea typeface="Poppins Bold"/>
                <a:cs typeface="Poppins Bold"/>
                <a:sym typeface="Poppins Bold"/>
              </a:rPr>
              <a:t>Cloud Computing:</a:t>
            </a:r>
          </a:p>
          <a:p>
            <a:pPr marL="1129318" lvl="2" indent="-376439" algn="l">
              <a:lnSpc>
                <a:spcPts val="3661"/>
              </a:lnSpc>
              <a:buFont typeface="Arial"/>
              <a:buChar char="⚬"/>
            </a:pPr>
            <a:r>
              <a:rPr lang="en-US" sz="2615">
                <a:solidFill>
                  <a:srgbClr val="000000"/>
                </a:solidFill>
                <a:latin typeface="Poppins"/>
                <a:ea typeface="Poppins"/>
                <a:cs typeface="Poppins"/>
                <a:sym typeface="Poppins"/>
              </a:rPr>
              <a:t>Penyimpanan data dan aplikasi yang fleksibel, aman, dan hemat biaya.</a:t>
            </a:r>
          </a:p>
          <a:p>
            <a:pPr marL="1129318" lvl="2" indent="-376439" algn="l">
              <a:lnSpc>
                <a:spcPts val="3661"/>
              </a:lnSpc>
              <a:buFont typeface="Arial"/>
              <a:buChar char="⚬"/>
            </a:pPr>
            <a:r>
              <a:rPr lang="en-US" sz="2615">
                <a:solidFill>
                  <a:srgbClr val="000000"/>
                </a:solidFill>
                <a:latin typeface="Poppins"/>
                <a:ea typeface="Poppins"/>
                <a:cs typeface="Poppins"/>
                <a:sym typeface="Poppins"/>
              </a:rPr>
              <a:t>Contoh: Amazon Web Services (AWS), Microsoft Azure.</a:t>
            </a:r>
          </a:p>
          <a:p>
            <a:pPr marL="564659" lvl="1" indent="-282329" algn="l">
              <a:lnSpc>
                <a:spcPts val="3661"/>
              </a:lnSpc>
              <a:buFont typeface="Arial"/>
              <a:buChar char="•"/>
            </a:pPr>
            <a:r>
              <a:rPr lang="en-US" sz="2615" b="1">
                <a:solidFill>
                  <a:srgbClr val="000000"/>
                </a:solidFill>
                <a:latin typeface="Poppins Bold"/>
                <a:ea typeface="Poppins Bold"/>
                <a:cs typeface="Poppins Bold"/>
                <a:sym typeface="Poppins Bold"/>
              </a:rPr>
              <a:t>Internet of Things (IoT):</a:t>
            </a:r>
          </a:p>
          <a:p>
            <a:pPr marL="1129318" lvl="2" indent="-376439" algn="l">
              <a:lnSpc>
                <a:spcPts val="3661"/>
              </a:lnSpc>
              <a:buFont typeface="Arial"/>
              <a:buChar char="⚬"/>
            </a:pPr>
            <a:r>
              <a:rPr lang="en-US" sz="2615">
                <a:solidFill>
                  <a:srgbClr val="000000"/>
                </a:solidFill>
                <a:latin typeface="Poppins"/>
                <a:ea typeface="Poppins"/>
                <a:cs typeface="Poppins"/>
                <a:sym typeface="Poppins"/>
              </a:rPr>
              <a:t>Menghubungkan perangkat fisik ke internet untuk mengumpulkan dan berbagi data.</a:t>
            </a:r>
          </a:p>
          <a:p>
            <a:pPr marL="1129318" lvl="2" indent="-376439" algn="l">
              <a:lnSpc>
                <a:spcPts val="3661"/>
              </a:lnSpc>
              <a:buFont typeface="Arial"/>
              <a:buChar char="⚬"/>
            </a:pPr>
            <a:r>
              <a:rPr lang="en-US" sz="2615">
                <a:solidFill>
                  <a:srgbClr val="000000"/>
                </a:solidFill>
                <a:latin typeface="Poppins"/>
                <a:ea typeface="Poppins"/>
                <a:cs typeface="Poppins"/>
                <a:sym typeface="Poppins"/>
              </a:rPr>
              <a:t>Contoh: Smart home devices, sensor dalam industri.</a:t>
            </a:r>
          </a:p>
          <a:p>
            <a:pPr marL="564659" lvl="1" indent="-282329" algn="l">
              <a:lnSpc>
                <a:spcPts val="3661"/>
              </a:lnSpc>
              <a:buFont typeface="Arial"/>
              <a:buChar char="•"/>
            </a:pPr>
            <a:r>
              <a:rPr lang="en-US" sz="2615" b="1">
                <a:solidFill>
                  <a:srgbClr val="000000"/>
                </a:solidFill>
                <a:latin typeface="Poppins Bold"/>
                <a:ea typeface="Poppins Bold"/>
                <a:cs typeface="Poppins Bold"/>
                <a:sym typeface="Poppins Bold"/>
              </a:rPr>
              <a:t>Artificial Intelligence (AI) dan Machine Learning (ML):</a:t>
            </a:r>
          </a:p>
          <a:p>
            <a:pPr marL="1129318" lvl="2" indent="-376439" algn="l">
              <a:lnSpc>
                <a:spcPts val="3661"/>
              </a:lnSpc>
              <a:buFont typeface="Arial"/>
              <a:buChar char="⚬"/>
            </a:pPr>
            <a:r>
              <a:rPr lang="en-US" sz="2615">
                <a:solidFill>
                  <a:srgbClr val="000000"/>
                </a:solidFill>
                <a:latin typeface="Poppins"/>
                <a:ea typeface="Poppins"/>
                <a:cs typeface="Poppins"/>
                <a:sym typeface="Poppins"/>
              </a:rPr>
              <a:t>Meningkatkan otomatisasi, prediksi, dan personalisasi layanan.</a:t>
            </a:r>
          </a:p>
          <a:p>
            <a:pPr marL="1129318" lvl="2" indent="-376439" algn="l">
              <a:lnSpc>
                <a:spcPts val="3661"/>
              </a:lnSpc>
              <a:buFont typeface="Arial"/>
              <a:buChar char="⚬"/>
            </a:pPr>
            <a:r>
              <a:rPr lang="en-US" sz="2615">
                <a:solidFill>
                  <a:srgbClr val="000000"/>
                </a:solidFill>
                <a:latin typeface="Poppins"/>
                <a:ea typeface="Poppins"/>
                <a:cs typeface="Poppins"/>
                <a:sym typeface="Poppins"/>
              </a:rPr>
              <a:t>Contoh: Chatbots, rekomendasi produk berbasis AI.</a:t>
            </a:r>
          </a:p>
          <a:p>
            <a:pPr marL="564659" lvl="1" indent="-282329" algn="l">
              <a:lnSpc>
                <a:spcPts val="3661"/>
              </a:lnSpc>
              <a:buFont typeface="Arial"/>
              <a:buChar char="•"/>
            </a:pPr>
            <a:r>
              <a:rPr lang="en-US" sz="2615" b="1">
                <a:solidFill>
                  <a:srgbClr val="000000"/>
                </a:solidFill>
                <a:latin typeface="Poppins Bold"/>
                <a:ea typeface="Poppins Bold"/>
                <a:cs typeface="Poppins Bold"/>
                <a:sym typeface="Poppins Bold"/>
              </a:rPr>
              <a:t>Big Data dan Analytics:</a:t>
            </a:r>
          </a:p>
          <a:p>
            <a:pPr marL="1129318" lvl="2" indent="-376439" algn="l">
              <a:lnSpc>
                <a:spcPts val="3661"/>
              </a:lnSpc>
              <a:buFont typeface="Arial"/>
              <a:buChar char="⚬"/>
            </a:pPr>
            <a:r>
              <a:rPr lang="en-US" sz="2615">
                <a:solidFill>
                  <a:srgbClr val="000000"/>
                </a:solidFill>
                <a:latin typeface="Poppins"/>
                <a:ea typeface="Poppins"/>
                <a:cs typeface="Poppins"/>
                <a:sym typeface="Poppins"/>
              </a:rPr>
              <a:t>Pengolahan data dalam jumlah besar untuk mengambil keputusan yang lebih cerdas.</a:t>
            </a:r>
          </a:p>
          <a:p>
            <a:pPr marL="1129318" lvl="2" indent="-376439" algn="l">
              <a:lnSpc>
                <a:spcPts val="3661"/>
              </a:lnSpc>
              <a:buFont typeface="Arial"/>
              <a:buChar char="⚬"/>
            </a:pPr>
            <a:r>
              <a:rPr lang="en-US" sz="2615">
                <a:solidFill>
                  <a:srgbClr val="000000"/>
                </a:solidFill>
                <a:latin typeface="Poppins"/>
                <a:ea typeface="Poppins"/>
                <a:cs typeface="Poppins"/>
                <a:sym typeface="Poppins"/>
              </a:rPr>
              <a:t>Contoh: Penggunaan data pelanggan untuk mempersonalisasi layanan.</a:t>
            </a:r>
          </a:p>
          <a:p>
            <a:pPr marL="564659" lvl="1" indent="-282329" algn="l">
              <a:lnSpc>
                <a:spcPts val="3661"/>
              </a:lnSpc>
              <a:buFont typeface="Arial"/>
              <a:buChar char="•"/>
            </a:pPr>
            <a:r>
              <a:rPr lang="en-US" sz="2615" b="1">
                <a:solidFill>
                  <a:srgbClr val="000000"/>
                </a:solidFill>
                <a:latin typeface="Poppins Bold"/>
                <a:ea typeface="Poppins Bold"/>
                <a:cs typeface="Poppins Bold"/>
                <a:sym typeface="Poppins Bold"/>
              </a:rPr>
              <a:t>Blockchain:</a:t>
            </a:r>
          </a:p>
          <a:p>
            <a:pPr marL="1129318" lvl="2" indent="-376439" algn="l">
              <a:lnSpc>
                <a:spcPts val="3661"/>
              </a:lnSpc>
              <a:buFont typeface="Arial"/>
              <a:buChar char="⚬"/>
            </a:pPr>
            <a:r>
              <a:rPr lang="en-US" sz="2615">
                <a:solidFill>
                  <a:srgbClr val="000000"/>
                </a:solidFill>
                <a:latin typeface="Poppins"/>
                <a:ea typeface="Poppins"/>
                <a:cs typeface="Poppins"/>
                <a:sym typeface="Poppins"/>
              </a:rPr>
              <a:t>Teknologi untuk keamanan transaksi digital yang transparan dan tidak dapat diubah.</a:t>
            </a:r>
          </a:p>
          <a:p>
            <a:pPr marL="1129318" lvl="2" indent="-376439" algn="l">
              <a:lnSpc>
                <a:spcPts val="3661"/>
              </a:lnSpc>
              <a:buFont typeface="Arial"/>
              <a:buChar char="⚬"/>
            </a:pPr>
            <a:r>
              <a:rPr lang="en-US" sz="2615">
                <a:solidFill>
                  <a:srgbClr val="000000"/>
                </a:solidFill>
                <a:latin typeface="Poppins"/>
                <a:ea typeface="Poppins"/>
                <a:cs typeface="Poppins"/>
                <a:sym typeface="Poppins"/>
              </a:rPr>
              <a:t>Contoh: Cryptocurrency, smart contracts.</a:t>
            </a:r>
          </a:p>
        </p:txBody>
      </p:sp>
      <p:grpSp>
        <p:nvGrpSpPr>
          <p:cNvPr id="12" name="Group 12"/>
          <p:cNvGrpSpPr/>
          <p:nvPr/>
        </p:nvGrpSpPr>
        <p:grpSpPr>
          <a:xfrm>
            <a:off x="1281110" y="2415620"/>
            <a:ext cx="726621" cy="624440"/>
            <a:chOff x="0" y="0"/>
            <a:chExt cx="812800" cy="698500"/>
          </a:xfrm>
        </p:grpSpPr>
        <p:sp>
          <p:nvSpPr>
            <p:cNvPr id="13" name="Freeform 1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cap="sq">
              <a:solidFill>
                <a:srgbClr val="FFA916"/>
              </a:solidFill>
              <a:prstDash val="solid"/>
              <a:miter/>
            </a:ln>
          </p:spPr>
        </p:sp>
        <p:sp>
          <p:nvSpPr>
            <p:cNvPr id="14" name="TextBox 1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281110" y="3806515"/>
            <a:ext cx="726621" cy="624440"/>
            <a:chOff x="0" y="0"/>
            <a:chExt cx="812800" cy="698500"/>
          </a:xfrm>
        </p:grpSpPr>
        <p:sp>
          <p:nvSpPr>
            <p:cNvPr id="16" name="Freeform 1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cap="sq">
              <a:solidFill>
                <a:srgbClr val="FFA916"/>
              </a:solidFill>
              <a:prstDash val="solid"/>
              <a:miter/>
            </a:ln>
          </p:spPr>
        </p:sp>
        <p:sp>
          <p:nvSpPr>
            <p:cNvPr id="17" name="TextBox 17"/>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81110" y="5234345"/>
            <a:ext cx="726621" cy="624440"/>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cap="sq">
              <a:solidFill>
                <a:srgbClr val="FFA916"/>
              </a:solidFill>
              <a:prstDash val="solid"/>
              <a:miter/>
            </a:ln>
          </p:spPr>
        </p:sp>
        <p:sp>
          <p:nvSpPr>
            <p:cNvPr id="20" name="TextBox 20"/>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281110" y="6530850"/>
            <a:ext cx="726621" cy="624440"/>
            <a:chOff x="0" y="0"/>
            <a:chExt cx="812800" cy="698500"/>
          </a:xfrm>
        </p:grpSpPr>
        <p:sp>
          <p:nvSpPr>
            <p:cNvPr id="22" name="Freeform 2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cap="sq">
              <a:solidFill>
                <a:srgbClr val="FFA916"/>
              </a:solidFill>
              <a:prstDash val="solid"/>
              <a:miter/>
            </a:ln>
          </p:spPr>
        </p:sp>
        <p:sp>
          <p:nvSpPr>
            <p:cNvPr id="23" name="TextBox 23"/>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281110" y="7955389"/>
            <a:ext cx="726621" cy="624440"/>
            <a:chOff x="0" y="0"/>
            <a:chExt cx="812800" cy="698500"/>
          </a:xfrm>
        </p:grpSpPr>
        <p:sp>
          <p:nvSpPr>
            <p:cNvPr id="25" name="Freeform 2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cap="sq">
              <a:solidFill>
                <a:srgbClr val="FFA916"/>
              </a:solidFill>
              <a:prstDash val="solid"/>
              <a:miter/>
            </a:ln>
          </p:spPr>
        </p:sp>
        <p:sp>
          <p:nvSpPr>
            <p:cNvPr id="26" name="TextBox 26"/>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183894" y="-674598"/>
            <a:ext cx="2117840" cy="3264897"/>
          </a:xfrm>
          <a:custGeom>
            <a:avLst/>
            <a:gdLst/>
            <a:ahLst/>
            <a:cxnLst/>
            <a:rect l="l" t="t" r="r" b="b"/>
            <a:pathLst>
              <a:path w="2117840" h="3264897">
                <a:moveTo>
                  <a:pt x="2117840" y="3264897"/>
                </a:moveTo>
                <a:lnTo>
                  <a:pt x="0" y="3264897"/>
                </a:lnTo>
                <a:lnTo>
                  <a:pt x="0" y="0"/>
                </a:lnTo>
                <a:lnTo>
                  <a:pt x="2117840" y="0"/>
                </a:lnTo>
                <a:lnTo>
                  <a:pt x="2117840" y="3264897"/>
                </a:lnTo>
                <a:close/>
              </a:path>
            </a:pathLst>
          </a:custGeom>
          <a:blipFill>
            <a:blip r:embed="rId2">
              <a:extLst>
                <a:ext uri="{96DAC541-7B7A-43D3-8B79-37D633B846F1}">
                  <asvg:svgBlip xmlns:asvg="http://schemas.microsoft.com/office/drawing/2016/SVG/main" r:embed="rId3"/>
                </a:ext>
              </a:extLst>
            </a:blip>
            <a:stretch>
              <a:fillRect r="-75183"/>
            </a:stretch>
          </a:blipFill>
        </p:spPr>
      </p:sp>
      <p:sp>
        <p:nvSpPr>
          <p:cNvPr id="3" name="Freeform 3"/>
          <p:cNvSpPr/>
          <p:nvPr/>
        </p:nvSpPr>
        <p:spPr>
          <a:xfrm rot="-5400000" flipH="1">
            <a:off x="16351493" y="-712127"/>
            <a:ext cx="2117840" cy="3264897"/>
          </a:xfrm>
          <a:custGeom>
            <a:avLst/>
            <a:gdLst/>
            <a:ahLst/>
            <a:cxnLst/>
            <a:rect l="l" t="t" r="r" b="b"/>
            <a:pathLst>
              <a:path w="2117840" h="3264897">
                <a:moveTo>
                  <a:pt x="2117840" y="0"/>
                </a:moveTo>
                <a:lnTo>
                  <a:pt x="0" y="0"/>
                </a:lnTo>
                <a:lnTo>
                  <a:pt x="0" y="3264898"/>
                </a:lnTo>
                <a:lnTo>
                  <a:pt x="2117840" y="3264898"/>
                </a:lnTo>
                <a:lnTo>
                  <a:pt x="2117840" y="0"/>
                </a:lnTo>
                <a:close/>
              </a:path>
            </a:pathLst>
          </a:custGeom>
          <a:blipFill>
            <a:blip r:embed="rId2">
              <a:extLst>
                <a:ext uri="{96DAC541-7B7A-43D3-8B79-37D633B846F1}">
                  <asvg:svgBlip xmlns:asvg="http://schemas.microsoft.com/office/drawing/2016/SVG/main" r:embed="rId3"/>
                </a:ext>
              </a:extLst>
            </a:blip>
            <a:stretch>
              <a:fillRect r="-75183"/>
            </a:stretch>
          </a:blipFill>
        </p:spPr>
      </p:sp>
      <p:grpSp>
        <p:nvGrpSpPr>
          <p:cNvPr id="4" name="Group 4"/>
          <p:cNvGrpSpPr/>
          <p:nvPr/>
        </p:nvGrpSpPr>
        <p:grpSpPr>
          <a:xfrm>
            <a:off x="3938494" y="9963150"/>
            <a:ext cx="16477376" cy="783580"/>
            <a:chOff x="0" y="0"/>
            <a:chExt cx="4339720" cy="206375"/>
          </a:xfrm>
        </p:grpSpPr>
        <p:sp>
          <p:nvSpPr>
            <p:cNvPr id="5" name="Freeform 5"/>
            <p:cNvSpPr/>
            <p:nvPr/>
          </p:nvSpPr>
          <p:spPr>
            <a:xfrm>
              <a:off x="0" y="0"/>
              <a:ext cx="4339720" cy="206375"/>
            </a:xfrm>
            <a:custGeom>
              <a:avLst/>
              <a:gdLst/>
              <a:ahLst/>
              <a:cxnLst/>
              <a:rect l="l" t="t" r="r" b="b"/>
              <a:pathLst>
                <a:path w="4339720" h="206375">
                  <a:moveTo>
                    <a:pt x="203200" y="0"/>
                  </a:moveTo>
                  <a:lnTo>
                    <a:pt x="4339720" y="0"/>
                  </a:lnTo>
                  <a:lnTo>
                    <a:pt x="4136520" y="206375"/>
                  </a:lnTo>
                  <a:lnTo>
                    <a:pt x="0" y="206375"/>
                  </a:lnTo>
                  <a:lnTo>
                    <a:pt x="203200" y="0"/>
                  </a:lnTo>
                  <a:close/>
                </a:path>
              </a:pathLst>
            </a:custGeom>
            <a:solidFill>
              <a:srgbClr val="FFA916"/>
            </a:solidFill>
          </p:spPr>
        </p:sp>
        <p:sp>
          <p:nvSpPr>
            <p:cNvPr id="6" name="TextBox 6"/>
            <p:cNvSpPr txBox="1"/>
            <p:nvPr/>
          </p:nvSpPr>
          <p:spPr>
            <a:xfrm>
              <a:off x="101600" y="-57150"/>
              <a:ext cx="4136520" cy="2635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4868" y="9963150"/>
            <a:ext cx="7295490" cy="783580"/>
            <a:chOff x="0" y="0"/>
            <a:chExt cx="1921446" cy="206375"/>
          </a:xfrm>
        </p:grpSpPr>
        <p:sp>
          <p:nvSpPr>
            <p:cNvPr id="8" name="Freeform 8"/>
            <p:cNvSpPr/>
            <p:nvPr/>
          </p:nvSpPr>
          <p:spPr>
            <a:xfrm>
              <a:off x="0" y="0"/>
              <a:ext cx="1921446" cy="206375"/>
            </a:xfrm>
            <a:custGeom>
              <a:avLst/>
              <a:gdLst/>
              <a:ahLst/>
              <a:cxnLst/>
              <a:rect l="l" t="t" r="r" b="b"/>
              <a:pathLst>
                <a:path w="1921446" h="206375">
                  <a:moveTo>
                    <a:pt x="203200" y="0"/>
                  </a:moveTo>
                  <a:lnTo>
                    <a:pt x="1921446" y="0"/>
                  </a:lnTo>
                  <a:lnTo>
                    <a:pt x="1718246" y="206375"/>
                  </a:lnTo>
                  <a:lnTo>
                    <a:pt x="0" y="206375"/>
                  </a:lnTo>
                  <a:lnTo>
                    <a:pt x="203200" y="0"/>
                  </a:lnTo>
                  <a:close/>
                </a:path>
              </a:pathLst>
            </a:custGeom>
            <a:solidFill>
              <a:srgbClr val="024A59"/>
            </a:solidFill>
          </p:spPr>
        </p:sp>
        <p:sp>
          <p:nvSpPr>
            <p:cNvPr id="9" name="TextBox 9"/>
            <p:cNvSpPr txBox="1"/>
            <p:nvPr/>
          </p:nvSpPr>
          <p:spPr>
            <a:xfrm>
              <a:off x="101600" y="-57150"/>
              <a:ext cx="1718246" cy="263525"/>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932153" y="2711209"/>
            <a:ext cx="6012681" cy="6112001"/>
          </a:xfrm>
          <a:custGeom>
            <a:avLst/>
            <a:gdLst/>
            <a:ahLst/>
            <a:cxnLst/>
            <a:rect l="l" t="t" r="r" b="b"/>
            <a:pathLst>
              <a:path w="6012681" h="6112001">
                <a:moveTo>
                  <a:pt x="0" y="0"/>
                </a:moveTo>
                <a:lnTo>
                  <a:pt x="6012681" y="0"/>
                </a:lnTo>
                <a:lnTo>
                  <a:pt x="6012681" y="6112001"/>
                </a:lnTo>
                <a:lnTo>
                  <a:pt x="0" y="61120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3159083" y="4963414"/>
            <a:ext cx="1596517" cy="1390966"/>
          </a:xfrm>
          <a:custGeom>
            <a:avLst/>
            <a:gdLst/>
            <a:ahLst/>
            <a:cxnLst/>
            <a:rect l="l" t="t" r="r" b="b"/>
            <a:pathLst>
              <a:path w="1596517" h="1390966">
                <a:moveTo>
                  <a:pt x="0" y="0"/>
                </a:moveTo>
                <a:lnTo>
                  <a:pt x="1596517" y="0"/>
                </a:lnTo>
                <a:lnTo>
                  <a:pt x="1596517" y="1390966"/>
                </a:lnTo>
                <a:lnTo>
                  <a:pt x="0" y="13909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2" name="Group 12"/>
          <p:cNvGrpSpPr/>
          <p:nvPr/>
        </p:nvGrpSpPr>
        <p:grpSpPr>
          <a:xfrm>
            <a:off x="7450956" y="3059175"/>
            <a:ext cx="1709395" cy="1469011"/>
            <a:chOff x="0" y="0"/>
            <a:chExt cx="812800" cy="698500"/>
          </a:xfrm>
        </p:grpSpPr>
        <p:sp>
          <p:nvSpPr>
            <p:cNvPr id="13" name="Freeform 1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cap="sq">
              <a:solidFill>
                <a:srgbClr val="FFA916"/>
              </a:solidFill>
              <a:prstDash val="solid"/>
              <a:miter/>
            </a:ln>
          </p:spPr>
        </p:sp>
        <p:sp>
          <p:nvSpPr>
            <p:cNvPr id="14" name="TextBox 1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7450956" y="5109499"/>
            <a:ext cx="1709395" cy="1469011"/>
            <a:chOff x="0" y="0"/>
            <a:chExt cx="812800" cy="698500"/>
          </a:xfrm>
        </p:grpSpPr>
        <p:sp>
          <p:nvSpPr>
            <p:cNvPr id="16" name="Freeform 1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cap="sq">
              <a:solidFill>
                <a:srgbClr val="FFA916"/>
              </a:solidFill>
              <a:prstDash val="solid"/>
              <a:miter/>
            </a:ln>
          </p:spPr>
        </p:sp>
        <p:sp>
          <p:nvSpPr>
            <p:cNvPr id="17" name="TextBox 17"/>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7450956" y="7164558"/>
            <a:ext cx="1709395" cy="1469011"/>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24A59"/>
            </a:solidFill>
            <a:ln w="85725" cap="sq">
              <a:solidFill>
                <a:srgbClr val="FFA916"/>
              </a:solidFill>
              <a:prstDash val="solid"/>
              <a:miter/>
            </a:ln>
          </p:spPr>
        </p:sp>
        <p:sp>
          <p:nvSpPr>
            <p:cNvPr id="20" name="TextBox 20"/>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5160787" y="3619500"/>
            <a:ext cx="749711" cy="749711"/>
          </a:xfrm>
          <a:custGeom>
            <a:avLst/>
            <a:gdLst/>
            <a:ahLst/>
            <a:cxnLst/>
            <a:rect l="l" t="t" r="r" b="b"/>
            <a:pathLst>
              <a:path w="749711" h="749711">
                <a:moveTo>
                  <a:pt x="0" y="0"/>
                </a:moveTo>
                <a:lnTo>
                  <a:pt x="749710" y="0"/>
                </a:lnTo>
                <a:lnTo>
                  <a:pt x="749710" y="749711"/>
                </a:lnTo>
                <a:lnTo>
                  <a:pt x="0" y="7497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22"/>
          <p:cNvSpPr/>
          <p:nvPr/>
        </p:nvSpPr>
        <p:spPr>
          <a:xfrm>
            <a:off x="5910497" y="5339391"/>
            <a:ext cx="795103" cy="795103"/>
          </a:xfrm>
          <a:custGeom>
            <a:avLst/>
            <a:gdLst/>
            <a:ahLst/>
            <a:cxnLst/>
            <a:rect l="l" t="t" r="r" b="b"/>
            <a:pathLst>
              <a:path w="795103" h="795103">
                <a:moveTo>
                  <a:pt x="0" y="0"/>
                </a:moveTo>
                <a:lnTo>
                  <a:pt x="795103" y="0"/>
                </a:lnTo>
                <a:lnTo>
                  <a:pt x="795103" y="795103"/>
                </a:lnTo>
                <a:lnTo>
                  <a:pt x="0" y="79510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Freeform 23"/>
          <p:cNvSpPr/>
          <p:nvPr/>
        </p:nvSpPr>
        <p:spPr>
          <a:xfrm>
            <a:off x="5160787" y="7121407"/>
            <a:ext cx="734214" cy="757898"/>
          </a:xfrm>
          <a:custGeom>
            <a:avLst/>
            <a:gdLst/>
            <a:ahLst/>
            <a:cxnLst/>
            <a:rect l="l" t="t" r="r" b="b"/>
            <a:pathLst>
              <a:path w="734214" h="757898">
                <a:moveTo>
                  <a:pt x="0" y="0"/>
                </a:moveTo>
                <a:lnTo>
                  <a:pt x="734214" y="0"/>
                </a:lnTo>
                <a:lnTo>
                  <a:pt x="734214" y="757898"/>
                </a:lnTo>
                <a:lnTo>
                  <a:pt x="0" y="75789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0" name="TextBox 30"/>
          <p:cNvSpPr txBox="1"/>
          <p:nvPr/>
        </p:nvSpPr>
        <p:spPr>
          <a:xfrm>
            <a:off x="2462629" y="345949"/>
            <a:ext cx="13315335" cy="1362075"/>
          </a:xfrm>
          <a:prstGeom prst="rect">
            <a:avLst/>
          </a:prstGeom>
        </p:spPr>
        <p:txBody>
          <a:bodyPr lIns="0" tIns="0" rIns="0" bIns="0" rtlCol="0" anchor="t">
            <a:spAutoFit/>
          </a:bodyPr>
          <a:lstStyle/>
          <a:p>
            <a:pPr algn="ctr">
              <a:lnSpc>
                <a:spcPts val="5174"/>
              </a:lnSpc>
            </a:pPr>
            <a:r>
              <a:rPr lang="en-US" sz="4500" b="1">
                <a:solidFill>
                  <a:srgbClr val="FFA916"/>
                </a:solidFill>
                <a:latin typeface="Poppins Bold"/>
                <a:ea typeface="Poppins Bold"/>
                <a:cs typeface="Poppins Bold"/>
                <a:sym typeface="Poppins Bold"/>
              </a:rPr>
              <a:t>Studi Kasus: </a:t>
            </a:r>
          </a:p>
          <a:p>
            <a:pPr algn="ctr">
              <a:lnSpc>
                <a:spcPts val="5174"/>
              </a:lnSpc>
            </a:pPr>
            <a:r>
              <a:rPr lang="en-US" sz="4500" b="1">
                <a:solidFill>
                  <a:srgbClr val="000000"/>
                </a:solidFill>
                <a:latin typeface="Poppins Bold"/>
                <a:ea typeface="Poppins Bold"/>
                <a:cs typeface="Poppins Bold"/>
                <a:sym typeface="Poppins Bold"/>
              </a:rPr>
              <a:t>Transformasi Digital yang Berhasil</a:t>
            </a:r>
          </a:p>
        </p:txBody>
      </p:sp>
      <p:sp>
        <p:nvSpPr>
          <p:cNvPr id="31" name="TextBox 31"/>
          <p:cNvSpPr txBox="1"/>
          <p:nvPr/>
        </p:nvSpPr>
        <p:spPr>
          <a:xfrm>
            <a:off x="9510277" y="3062671"/>
            <a:ext cx="5599462" cy="612446"/>
          </a:xfrm>
          <a:prstGeom prst="rect">
            <a:avLst/>
          </a:prstGeom>
        </p:spPr>
        <p:txBody>
          <a:bodyPr lIns="0" tIns="0" rIns="0" bIns="0" rtlCol="0" anchor="t">
            <a:spAutoFit/>
          </a:bodyPr>
          <a:lstStyle/>
          <a:p>
            <a:pPr algn="l">
              <a:lnSpc>
                <a:spcPts val="4831"/>
              </a:lnSpc>
              <a:spcBef>
                <a:spcPct val="0"/>
              </a:spcBef>
            </a:pPr>
            <a:r>
              <a:rPr lang="en-US" sz="3451" b="1" dirty="0">
                <a:solidFill>
                  <a:srgbClr val="000000"/>
                </a:solidFill>
                <a:latin typeface="Poppins Bold"/>
                <a:ea typeface="Poppins Bold"/>
                <a:cs typeface="Poppins Bold"/>
                <a:sym typeface="Poppins Bold"/>
              </a:rPr>
              <a:t>Netflix</a:t>
            </a:r>
          </a:p>
        </p:txBody>
      </p:sp>
      <p:sp>
        <p:nvSpPr>
          <p:cNvPr id="32" name="TextBox 32"/>
          <p:cNvSpPr txBox="1"/>
          <p:nvPr/>
        </p:nvSpPr>
        <p:spPr>
          <a:xfrm>
            <a:off x="9510277" y="5154764"/>
            <a:ext cx="5599462" cy="612446"/>
          </a:xfrm>
          <a:prstGeom prst="rect">
            <a:avLst/>
          </a:prstGeom>
        </p:spPr>
        <p:txBody>
          <a:bodyPr lIns="0" tIns="0" rIns="0" bIns="0" rtlCol="0" anchor="t">
            <a:spAutoFit/>
          </a:bodyPr>
          <a:lstStyle/>
          <a:p>
            <a:pPr algn="l">
              <a:lnSpc>
                <a:spcPts val="4831"/>
              </a:lnSpc>
              <a:spcBef>
                <a:spcPct val="0"/>
              </a:spcBef>
            </a:pPr>
            <a:r>
              <a:rPr lang="en-US" sz="3451" b="1" dirty="0">
                <a:solidFill>
                  <a:srgbClr val="000000"/>
                </a:solidFill>
                <a:latin typeface="Poppins Bold"/>
                <a:ea typeface="Poppins Bold"/>
                <a:cs typeface="Poppins Bold"/>
                <a:sym typeface="Poppins Bold"/>
              </a:rPr>
              <a:t>Amazon</a:t>
            </a:r>
          </a:p>
        </p:txBody>
      </p:sp>
      <p:sp>
        <p:nvSpPr>
          <p:cNvPr id="33" name="TextBox 33"/>
          <p:cNvSpPr txBox="1"/>
          <p:nvPr/>
        </p:nvSpPr>
        <p:spPr>
          <a:xfrm>
            <a:off x="9510277" y="7168055"/>
            <a:ext cx="4391457" cy="612446"/>
          </a:xfrm>
          <a:prstGeom prst="rect">
            <a:avLst/>
          </a:prstGeom>
        </p:spPr>
        <p:txBody>
          <a:bodyPr lIns="0" tIns="0" rIns="0" bIns="0" rtlCol="0" anchor="t">
            <a:spAutoFit/>
          </a:bodyPr>
          <a:lstStyle/>
          <a:p>
            <a:pPr algn="l">
              <a:lnSpc>
                <a:spcPts val="4831"/>
              </a:lnSpc>
              <a:spcBef>
                <a:spcPct val="0"/>
              </a:spcBef>
            </a:pPr>
            <a:r>
              <a:rPr lang="en-US" sz="3451" b="1">
                <a:solidFill>
                  <a:srgbClr val="000000"/>
                </a:solidFill>
                <a:latin typeface="Poppins Bold"/>
                <a:ea typeface="Poppins Bold"/>
                <a:cs typeface="Poppins Bold"/>
                <a:sym typeface="Poppins Bold"/>
              </a:rPr>
              <a:t>Tesla</a:t>
            </a:r>
          </a:p>
        </p:txBody>
      </p:sp>
      <p:sp>
        <p:nvSpPr>
          <p:cNvPr id="34" name="TextBox 34"/>
          <p:cNvSpPr txBox="1"/>
          <p:nvPr/>
        </p:nvSpPr>
        <p:spPr>
          <a:xfrm>
            <a:off x="9510277" y="3807546"/>
            <a:ext cx="8069387" cy="923315"/>
          </a:xfrm>
          <a:prstGeom prst="rect">
            <a:avLst/>
          </a:prstGeom>
        </p:spPr>
        <p:txBody>
          <a:bodyPr lIns="0" tIns="0" rIns="0" bIns="0" rtlCol="0" anchor="t">
            <a:spAutoFit/>
          </a:bodyPr>
          <a:lstStyle/>
          <a:p>
            <a:pPr algn="just">
              <a:lnSpc>
                <a:spcPts val="2441"/>
              </a:lnSpc>
            </a:pPr>
            <a:r>
              <a:rPr lang="en-US" sz="2034" dirty="0">
                <a:solidFill>
                  <a:srgbClr val="000000"/>
                </a:solidFill>
                <a:latin typeface="Poppins"/>
                <a:ea typeface="Poppins"/>
                <a:cs typeface="Poppins"/>
                <a:sym typeface="Poppins"/>
              </a:rPr>
              <a:t>Dari </a:t>
            </a:r>
            <a:r>
              <a:rPr lang="en-US" sz="2034" dirty="0" err="1">
                <a:solidFill>
                  <a:srgbClr val="000000"/>
                </a:solidFill>
                <a:latin typeface="Poppins"/>
                <a:ea typeface="Poppins"/>
                <a:cs typeface="Poppins"/>
                <a:sym typeface="Poppins"/>
              </a:rPr>
              <a:t>layanan</a:t>
            </a:r>
            <a:r>
              <a:rPr lang="en-US" sz="2034" dirty="0">
                <a:solidFill>
                  <a:srgbClr val="000000"/>
                </a:solidFill>
                <a:latin typeface="Poppins"/>
                <a:ea typeface="Poppins"/>
                <a:cs typeface="Poppins"/>
                <a:sym typeface="Poppins"/>
              </a:rPr>
              <a:t> </a:t>
            </a:r>
            <a:r>
              <a:rPr lang="en-US" sz="2034" dirty="0" err="1">
                <a:solidFill>
                  <a:srgbClr val="000000"/>
                </a:solidFill>
                <a:latin typeface="Poppins"/>
                <a:ea typeface="Poppins"/>
                <a:cs typeface="Poppins"/>
                <a:sym typeface="Poppins"/>
              </a:rPr>
              <a:t>penyewaan</a:t>
            </a:r>
            <a:r>
              <a:rPr lang="en-US" sz="2034" dirty="0">
                <a:solidFill>
                  <a:srgbClr val="000000"/>
                </a:solidFill>
                <a:latin typeface="Poppins"/>
                <a:ea typeface="Poppins"/>
                <a:cs typeface="Poppins"/>
                <a:sym typeface="Poppins"/>
              </a:rPr>
              <a:t> DVD </a:t>
            </a:r>
            <a:r>
              <a:rPr lang="en-US" sz="2034" dirty="0" err="1">
                <a:solidFill>
                  <a:srgbClr val="000000"/>
                </a:solidFill>
                <a:latin typeface="Poppins"/>
                <a:ea typeface="Poppins"/>
                <a:cs typeface="Poppins"/>
                <a:sym typeface="Poppins"/>
              </a:rPr>
              <a:t>menjadi</a:t>
            </a:r>
            <a:r>
              <a:rPr lang="en-US" sz="2034" dirty="0">
                <a:solidFill>
                  <a:srgbClr val="000000"/>
                </a:solidFill>
                <a:latin typeface="Poppins"/>
                <a:ea typeface="Poppins"/>
                <a:cs typeface="Poppins"/>
                <a:sym typeface="Poppins"/>
              </a:rPr>
              <a:t> platform streaming global </a:t>
            </a:r>
            <a:r>
              <a:rPr lang="en-US" sz="2034" dirty="0" err="1">
                <a:solidFill>
                  <a:srgbClr val="000000"/>
                </a:solidFill>
                <a:latin typeface="Poppins"/>
                <a:ea typeface="Poppins"/>
                <a:cs typeface="Poppins"/>
                <a:sym typeface="Poppins"/>
              </a:rPr>
              <a:t>berkat</a:t>
            </a:r>
            <a:r>
              <a:rPr lang="en-US" sz="2034" dirty="0">
                <a:solidFill>
                  <a:srgbClr val="000000"/>
                </a:solidFill>
                <a:latin typeface="Poppins"/>
                <a:ea typeface="Poppins"/>
                <a:cs typeface="Poppins"/>
                <a:sym typeface="Poppins"/>
              </a:rPr>
              <a:t> </a:t>
            </a:r>
            <a:r>
              <a:rPr lang="en-US" sz="2034" dirty="0" err="1">
                <a:solidFill>
                  <a:srgbClr val="000000"/>
                </a:solidFill>
                <a:latin typeface="Poppins"/>
                <a:ea typeface="Poppins"/>
                <a:cs typeface="Poppins"/>
                <a:sym typeface="Poppins"/>
              </a:rPr>
              <a:t>pemanfaatan</a:t>
            </a:r>
            <a:r>
              <a:rPr lang="en-US" sz="2034" dirty="0">
                <a:solidFill>
                  <a:srgbClr val="000000"/>
                </a:solidFill>
                <a:latin typeface="Poppins"/>
                <a:ea typeface="Poppins"/>
                <a:cs typeface="Poppins"/>
                <a:sym typeface="Poppins"/>
              </a:rPr>
              <a:t> data dan AI </a:t>
            </a:r>
            <a:r>
              <a:rPr lang="en-US" sz="2034" dirty="0" err="1">
                <a:solidFill>
                  <a:srgbClr val="000000"/>
                </a:solidFill>
                <a:latin typeface="Poppins"/>
                <a:ea typeface="Poppins"/>
                <a:cs typeface="Poppins"/>
                <a:sym typeface="Poppins"/>
              </a:rPr>
              <a:t>untuk</a:t>
            </a:r>
            <a:r>
              <a:rPr lang="en-US" sz="2034" dirty="0">
                <a:solidFill>
                  <a:srgbClr val="000000"/>
                </a:solidFill>
                <a:latin typeface="Poppins"/>
                <a:ea typeface="Poppins"/>
                <a:cs typeface="Poppins"/>
                <a:sym typeface="Poppins"/>
              </a:rPr>
              <a:t> </a:t>
            </a:r>
            <a:r>
              <a:rPr lang="en-US" sz="2034" dirty="0" err="1">
                <a:solidFill>
                  <a:srgbClr val="000000"/>
                </a:solidFill>
                <a:latin typeface="Poppins"/>
                <a:ea typeface="Poppins"/>
                <a:cs typeface="Poppins"/>
                <a:sym typeface="Poppins"/>
              </a:rPr>
              <a:t>rekomendasi</a:t>
            </a:r>
            <a:r>
              <a:rPr lang="en-US" sz="2034" dirty="0">
                <a:solidFill>
                  <a:srgbClr val="000000"/>
                </a:solidFill>
                <a:latin typeface="Poppins"/>
                <a:ea typeface="Poppins"/>
                <a:cs typeface="Poppins"/>
                <a:sym typeface="Poppins"/>
              </a:rPr>
              <a:t> </a:t>
            </a:r>
            <a:r>
              <a:rPr lang="en-US" sz="2034" dirty="0" err="1">
                <a:solidFill>
                  <a:srgbClr val="000000"/>
                </a:solidFill>
                <a:latin typeface="Poppins"/>
                <a:ea typeface="Poppins"/>
                <a:cs typeface="Poppins"/>
                <a:sym typeface="Poppins"/>
              </a:rPr>
              <a:t>konten</a:t>
            </a:r>
            <a:r>
              <a:rPr lang="en-US" sz="2034" dirty="0">
                <a:solidFill>
                  <a:srgbClr val="000000"/>
                </a:solidFill>
                <a:latin typeface="Poppins"/>
                <a:ea typeface="Poppins"/>
                <a:cs typeface="Poppins"/>
                <a:sym typeface="Poppins"/>
              </a:rPr>
              <a:t>.</a:t>
            </a:r>
          </a:p>
        </p:txBody>
      </p:sp>
      <p:sp>
        <p:nvSpPr>
          <p:cNvPr id="35" name="TextBox 35"/>
          <p:cNvSpPr txBox="1"/>
          <p:nvPr/>
        </p:nvSpPr>
        <p:spPr>
          <a:xfrm>
            <a:off x="9521042" y="5898871"/>
            <a:ext cx="8069387" cy="621893"/>
          </a:xfrm>
          <a:prstGeom prst="rect">
            <a:avLst/>
          </a:prstGeom>
        </p:spPr>
        <p:txBody>
          <a:bodyPr lIns="0" tIns="0" rIns="0" bIns="0" rtlCol="0" anchor="t">
            <a:spAutoFit/>
          </a:bodyPr>
          <a:lstStyle/>
          <a:p>
            <a:pPr algn="just">
              <a:lnSpc>
                <a:spcPts val="2441"/>
              </a:lnSpc>
            </a:pPr>
            <a:r>
              <a:rPr lang="en-US" sz="2034">
                <a:solidFill>
                  <a:srgbClr val="000000"/>
                </a:solidFill>
                <a:latin typeface="Poppins"/>
                <a:ea typeface="Poppins"/>
                <a:cs typeface="Poppins"/>
                <a:sym typeface="Poppins"/>
              </a:rPr>
              <a:t>Menggunakan cloud computing untuk menyediakan layanan e-commerce yang lebih efisien dan skalabel.</a:t>
            </a:r>
          </a:p>
        </p:txBody>
      </p:sp>
      <p:sp>
        <p:nvSpPr>
          <p:cNvPr id="36" name="TextBox 36"/>
          <p:cNvSpPr txBox="1"/>
          <p:nvPr/>
        </p:nvSpPr>
        <p:spPr>
          <a:xfrm>
            <a:off x="9521042" y="7944310"/>
            <a:ext cx="8361166" cy="621893"/>
          </a:xfrm>
          <a:prstGeom prst="rect">
            <a:avLst/>
          </a:prstGeom>
        </p:spPr>
        <p:txBody>
          <a:bodyPr lIns="0" tIns="0" rIns="0" bIns="0" rtlCol="0" anchor="t">
            <a:spAutoFit/>
          </a:bodyPr>
          <a:lstStyle/>
          <a:p>
            <a:pPr algn="l">
              <a:lnSpc>
                <a:spcPts val="2441"/>
              </a:lnSpc>
            </a:pPr>
            <a:r>
              <a:rPr lang="en-US" sz="2034">
                <a:solidFill>
                  <a:srgbClr val="000000"/>
                </a:solidFill>
                <a:latin typeface="Poppins"/>
                <a:ea typeface="Poppins"/>
                <a:cs typeface="Poppins"/>
                <a:sym typeface="Poppins"/>
              </a:rPr>
              <a:t>Pemanfaatan IoT dan AI dalam kendaraan untuk meningkatkan pengalaman pelanggan dan efisiensi operasional.</a:t>
            </a:r>
          </a:p>
        </p:txBody>
      </p:sp>
      <p:sp>
        <p:nvSpPr>
          <p:cNvPr id="37" name="Hexagon 36">
            <a:extLst>
              <a:ext uri="{FF2B5EF4-FFF2-40B4-BE49-F238E27FC236}">
                <a16:creationId xmlns:a16="http://schemas.microsoft.com/office/drawing/2014/main" id="{7F5193D4-DE5B-4318-B77F-F0AA03463C71}"/>
              </a:ext>
            </a:extLst>
          </p:cNvPr>
          <p:cNvSpPr/>
          <p:nvPr/>
        </p:nvSpPr>
        <p:spPr>
          <a:xfrm>
            <a:off x="7509325" y="3099414"/>
            <a:ext cx="1634675" cy="1416264"/>
          </a:xfrm>
          <a:prstGeom prst="hexagon">
            <a:avLst/>
          </a:prstGeom>
          <a:blipFill>
            <a:blip r:embed="rId14"/>
            <a:stretch>
              <a:fillRect/>
            </a:stretch>
          </a:blipFill>
          <a:ln>
            <a:solidFill>
              <a:srgbClr val="FFA9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Hexagon 37">
            <a:extLst>
              <a:ext uri="{FF2B5EF4-FFF2-40B4-BE49-F238E27FC236}">
                <a16:creationId xmlns:a16="http://schemas.microsoft.com/office/drawing/2014/main" id="{6993E6E1-31FF-472E-B0D6-DA55E2315693}"/>
              </a:ext>
            </a:extLst>
          </p:cNvPr>
          <p:cNvSpPr/>
          <p:nvPr/>
        </p:nvSpPr>
        <p:spPr>
          <a:xfrm>
            <a:off x="7509325" y="5123383"/>
            <a:ext cx="1634675" cy="1416264"/>
          </a:xfrm>
          <a:prstGeom prst="hexagon">
            <a:avLst/>
          </a:prstGeom>
          <a:blipFill>
            <a:blip r:embed="rId15"/>
            <a:stretch>
              <a:fillRect/>
            </a:stretch>
          </a:blipFill>
          <a:ln>
            <a:solidFill>
              <a:srgbClr val="FFA9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9" name="Hexagon 38">
            <a:extLst>
              <a:ext uri="{FF2B5EF4-FFF2-40B4-BE49-F238E27FC236}">
                <a16:creationId xmlns:a16="http://schemas.microsoft.com/office/drawing/2014/main" id="{70B82BE6-76BC-4F61-8A9C-16B2F2B4C63B}"/>
              </a:ext>
            </a:extLst>
          </p:cNvPr>
          <p:cNvSpPr/>
          <p:nvPr/>
        </p:nvSpPr>
        <p:spPr>
          <a:xfrm>
            <a:off x="7509325" y="7183158"/>
            <a:ext cx="1634675" cy="1416264"/>
          </a:xfrm>
          <a:prstGeom prst="hexagon">
            <a:avLst/>
          </a:prstGeom>
          <a:blipFill>
            <a:blip r:embed="rId16"/>
            <a:stretch>
              <a:fillRect/>
            </a:stretch>
          </a:blipFill>
          <a:ln>
            <a:solidFill>
              <a:srgbClr val="FFA9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87783">
            <a:off x="11694684" y="7409309"/>
            <a:ext cx="8573190" cy="4617620"/>
            <a:chOff x="0" y="0"/>
            <a:chExt cx="1296853" cy="698500"/>
          </a:xfrm>
        </p:grpSpPr>
        <p:sp>
          <p:nvSpPr>
            <p:cNvPr id="3" name="Freeform 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4" name="TextBox 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775767" flipV="1">
            <a:off x="12419989" y="7083767"/>
            <a:ext cx="3095998" cy="147060"/>
          </a:xfrm>
          <a:custGeom>
            <a:avLst/>
            <a:gdLst/>
            <a:ahLst/>
            <a:cxnLst/>
            <a:rect l="l" t="t" r="r" b="b"/>
            <a:pathLst>
              <a:path w="3095998" h="147060">
                <a:moveTo>
                  <a:pt x="0" y="147060"/>
                </a:moveTo>
                <a:lnTo>
                  <a:pt x="3095998" y="147060"/>
                </a:lnTo>
                <a:lnTo>
                  <a:pt x="3095998" y="0"/>
                </a:lnTo>
                <a:lnTo>
                  <a:pt x="0" y="0"/>
                </a:lnTo>
                <a:lnTo>
                  <a:pt x="0" y="147060"/>
                </a:lnTo>
                <a:close/>
              </a:path>
            </a:pathLst>
          </a:custGeom>
          <a:blipFill>
            <a:blip r:embed="rId2">
              <a:alphaModFix amt="80000"/>
            </a:blip>
            <a:stretch>
              <a:fillRect/>
            </a:stretch>
          </a:blipFill>
        </p:spPr>
      </p:sp>
      <p:grpSp>
        <p:nvGrpSpPr>
          <p:cNvPr id="6" name="Group 6"/>
          <p:cNvGrpSpPr/>
          <p:nvPr/>
        </p:nvGrpSpPr>
        <p:grpSpPr>
          <a:xfrm rot="-1787783">
            <a:off x="10715670" y="6815415"/>
            <a:ext cx="8431863" cy="1910246"/>
            <a:chOff x="0" y="0"/>
            <a:chExt cx="3083192" cy="698500"/>
          </a:xfrm>
        </p:grpSpPr>
        <p:sp>
          <p:nvSpPr>
            <p:cNvPr id="7" name="Freeform 7"/>
            <p:cNvSpPr/>
            <p:nvPr/>
          </p:nvSpPr>
          <p:spPr>
            <a:xfrm>
              <a:off x="0" y="0"/>
              <a:ext cx="3083192" cy="698500"/>
            </a:xfrm>
            <a:custGeom>
              <a:avLst/>
              <a:gdLst/>
              <a:ahLst/>
              <a:cxnLst/>
              <a:rect l="l" t="t" r="r" b="b"/>
              <a:pathLst>
                <a:path w="3083192" h="698500">
                  <a:moveTo>
                    <a:pt x="3083192" y="349250"/>
                  </a:moveTo>
                  <a:lnTo>
                    <a:pt x="2879992" y="698500"/>
                  </a:lnTo>
                  <a:lnTo>
                    <a:pt x="203200" y="698500"/>
                  </a:lnTo>
                  <a:lnTo>
                    <a:pt x="0" y="349250"/>
                  </a:lnTo>
                  <a:lnTo>
                    <a:pt x="203200" y="0"/>
                  </a:lnTo>
                  <a:lnTo>
                    <a:pt x="2879992" y="0"/>
                  </a:lnTo>
                  <a:lnTo>
                    <a:pt x="3083192" y="349250"/>
                  </a:lnTo>
                  <a:close/>
                </a:path>
              </a:pathLst>
            </a:custGeom>
            <a:solidFill>
              <a:srgbClr val="024A59"/>
            </a:solidFill>
          </p:spPr>
        </p:sp>
        <p:sp>
          <p:nvSpPr>
            <p:cNvPr id="8" name="TextBox 8"/>
            <p:cNvSpPr txBox="1"/>
            <p:nvPr/>
          </p:nvSpPr>
          <p:spPr>
            <a:xfrm>
              <a:off x="114300" y="-57150"/>
              <a:ext cx="2854592"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787783">
            <a:off x="14111330" y="-12219"/>
            <a:ext cx="8573190" cy="4617620"/>
            <a:chOff x="0" y="0"/>
            <a:chExt cx="1296853" cy="698500"/>
          </a:xfrm>
        </p:grpSpPr>
        <p:sp>
          <p:nvSpPr>
            <p:cNvPr id="10" name="Freeform 10"/>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024A59"/>
            </a:solidFill>
          </p:spPr>
        </p:sp>
        <p:sp>
          <p:nvSpPr>
            <p:cNvPr id="11" name="TextBox 11"/>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787783">
            <a:off x="13324439" y="1093311"/>
            <a:ext cx="9037567" cy="4867739"/>
            <a:chOff x="0" y="0"/>
            <a:chExt cx="1296853" cy="698500"/>
          </a:xfrm>
        </p:grpSpPr>
        <p:sp>
          <p:nvSpPr>
            <p:cNvPr id="13" name="Freeform 13"/>
            <p:cNvSpPr/>
            <p:nvPr/>
          </p:nvSpPr>
          <p:spPr>
            <a:xfrm>
              <a:off x="0" y="0"/>
              <a:ext cx="1296853" cy="698500"/>
            </a:xfrm>
            <a:custGeom>
              <a:avLst/>
              <a:gdLst/>
              <a:ahLst/>
              <a:cxnLst/>
              <a:rect l="l" t="t" r="r" b="b"/>
              <a:pathLst>
                <a:path w="1296853" h="698500">
                  <a:moveTo>
                    <a:pt x="1296853" y="349250"/>
                  </a:moveTo>
                  <a:lnTo>
                    <a:pt x="1093653" y="698500"/>
                  </a:lnTo>
                  <a:lnTo>
                    <a:pt x="203200" y="698500"/>
                  </a:lnTo>
                  <a:lnTo>
                    <a:pt x="0" y="349250"/>
                  </a:lnTo>
                  <a:lnTo>
                    <a:pt x="203200" y="0"/>
                  </a:lnTo>
                  <a:lnTo>
                    <a:pt x="1093653" y="0"/>
                  </a:lnTo>
                  <a:lnTo>
                    <a:pt x="1296853" y="349250"/>
                  </a:lnTo>
                  <a:close/>
                </a:path>
              </a:pathLst>
            </a:custGeom>
            <a:solidFill>
              <a:srgbClr val="FFA916"/>
            </a:solidFill>
          </p:spPr>
        </p:sp>
        <p:sp>
          <p:nvSpPr>
            <p:cNvPr id="14" name="TextBox 14"/>
            <p:cNvSpPr txBox="1"/>
            <p:nvPr/>
          </p:nvSpPr>
          <p:spPr>
            <a:xfrm>
              <a:off x="114300" y="-57150"/>
              <a:ext cx="1068253" cy="75565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1813147">
            <a:off x="13648865" y="1971378"/>
            <a:ext cx="5448428" cy="4774185"/>
          </a:xfrm>
          <a:custGeom>
            <a:avLst/>
            <a:gdLst/>
            <a:ahLst/>
            <a:cxnLst/>
            <a:rect l="l" t="t" r="r" b="b"/>
            <a:pathLst>
              <a:path w="5448428" h="4774185">
                <a:moveTo>
                  <a:pt x="0" y="0"/>
                </a:moveTo>
                <a:lnTo>
                  <a:pt x="5448428" y="0"/>
                </a:lnTo>
                <a:lnTo>
                  <a:pt x="5448428" y="4774186"/>
                </a:lnTo>
                <a:lnTo>
                  <a:pt x="0" y="4774186"/>
                </a:lnTo>
                <a:lnTo>
                  <a:pt x="0" y="0"/>
                </a:lnTo>
                <a:close/>
              </a:path>
            </a:pathLst>
          </a:custGeom>
          <a:blipFill>
            <a:blip r:embed="rId3"/>
            <a:stretch>
              <a:fillRect/>
            </a:stretch>
          </a:blipFill>
        </p:spPr>
      </p:sp>
      <p:grpSp>
        <p:nvGrpSpPr>
          <p:cNvPr id="16" name="Group 16"/>
          <p:cNvGrpSpPr/>
          <p:nvPr/>
        </p:nvGrpSpPr>
        <p:grpSpPr>
          <a:xfrm>
            <a:off x="14121615" y="1738586"/>
            <a:ext cx="4502927" cy="5239770"/>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24A59"/>
            </a:solidFill>
          </p:spPr>
        </p:sp>
        <p:sp>
          <p:nvSpPr>
            <p:cNvPr id="18" name="TextBox 1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rot="-1775767">
            <a:off x="16134449" y="6433037"/>
            <a:ext cx="3095998" cy="147060"/>
          </a:xfrm>
          <a:custGeom>
            <a:avLst/>
            <a:gdLst/>
            <a:ahLst/>
            <a:cxnLst/>
            <a:rect l="l" t="t" r="r" b="b"/>
            <a:pathLst>
              <a:path w="3095998" h="147060">
                <a:moveTo>
                  <a:pt x="0" y="0"/>
                </a:moveTo>
                <a:lnTo>
                  <a:pt x="3095999" y="0"/>
                </a:lnTo>
                <a:lnTo>
                  <a:pt x="3095999" y="147060"/>
                </a:lnTo>
                <a:lnTo>
                  <a:pt x="0" y="147060"/>
                </a:lnTo>
                <a:lnTo>
                  <a:pt x="0" y="0"/>
                </a:lnTo>
                <a:close/>
              </a:path>
            </a:pathLst>
          </a:custGeom>
          <a:blipFill>
            <a:blip r:embed="rId2">
              <a:alphaModFix amt="80000"/>
            </a:blip>
            <a:stretch>
              <a:fillRect/>
            </a:stretch>
          </a:blipFill>
        </p:spPr>
      </p:sp>
      <p:sp>
        <p:nvSpPr>
          <p:cNvPr id="20" name="Freeform 20"/>
          <p:cNvSpPr/>
          <p:nvPr/>
        </p:nvSpPr>
        <p:spPr>
          <a:xfrm rot="-1775767" flipV="1">
            <a:off x="14438508" y="1630646"/>
            <a:ext cx="3095998" cy="147060"/>
          </a:xfrm>
          <a:custGeom>
            <a:avLst/>
            <a:gdLst/>
            <a:ahLst/>
            <a:cxnLst/>
            <a:rect l="l" t="t" r="r" b="b"/>
            <a:pathLst>
              <a:path w="3095998" h="147060">
                <a:moveTo>
                  <a:pt x="0" y="147060"/>
                </a:moveTo>
                <a:lnTo>
                  <a:pt x="3095998" y="147060"/>
                </a:lnTo>
                <a:lnTo>
                  <a:pt x="3095998" y="0"/>
                </a:lnTo>
                <a:lnTo>
                  <a:pt x="0" y="0"/>
                </a:lnTo>
                <a:lnTo>
                  <a:pt x="0" y="147060"/>
                </a:lnTo>
                <a:close/>
              </a:path>
            </a:pathLst>
          </a:custGeom>
          <a:blipFill>
            <a:blip r:embed="rId2">
              <a:alphaModFix amt="80000"/>
            </a:blip>
            <a:stretch>
              <a:fillRect/>
            </a:stretch>
          </a:blipFill>
        </p:spPr>
      </p:sp>
      <p:sp>
        <p:nvSpPr>
          <p:cNvPr id="21" name="Freeform 21"/>
          <p:cNvSpPr/>
          <p:nvPr/>
        </p:nvSpPr>
        <p:spPr>
          <a:xfrm rot="1804615">
            <a:off x="13683096" y="6473380"/>
            <a:ext cx="2893839" cy="137457"/>
          </a:xfrm>
          <a:custGeom>
            <a:avLst/>
            <a:gdLst/>
            <a:ahLst/>
            <a:cxnLst/>
            <a:rect l="l" t="t" r="r" b="b"/>
            <a:pathLst>
              <a:path w="2893839" h="137457">
                <a:moveTo>
                  <a:pt x="0" y="0"/>
                </a:moveTo>
                <a:lnTo>
                  <a:pt x="2893839" y="0"/>
                </a:lnTo>
                <a:lnTo>
                  <a:pt x="2893839" y="137457"/>
                </a:lnTo>
                <a:lnTo>
                  <a:pt x="0" y="137457"/>
                </a:lnTo>
                <a:lnTo>
                  <a:pt x="0" y="0"/>
                </a:lnTo>
                <a:close/>
              </a:path>
            </a:pathLst>
          </a:custGeom>
          <a:blipFill>
            <a:blip r:embed="rId2">
              <a:alphaModFix amt="80000"/>
            </a:blip>
            <a:stretch>
              <a:fillRect/>
            </a:stretch>
          </a:blipFill>
        </p:spPr>
      </p:sp>
      <p:grpSp>
        <p:nvGrpSpPr>
          <p:cNvPr id="22" name="Group 22"/>
          <p:cNvGrpSpPr/>
          <p:nvPr/>
        </p:nvGrpSpPr>
        <p:grpSpPr>
          <a:xfrm>
            <a:off x="1611361" y="2415965"/>
            <a:ext cx="3841256" cy="2206214"/>
            <a:chOff x="0" y="0"/>
            <a:chExt cx="1216164" cy="698500"/>
          </a:xfrm>
        </p:grpSpPr>
        <p:sp>
          <p:nvSpPr>
            <p:cNvPr id="23" name="Freeform 23"/>
            <p:cNvSpPr/>
            <p:nvPr/>
          </p:nvSpPr>
          <p:spPr>
            <a:xfrm>
              <a:off x="0" y="0"/>
              <a:ext cx="1216164" cy="698500"/>
            </a:xfrm>
            <a:custGeom>
              <a:avLst/>
              <a:gdLst/>
              <a:ahLst/>
              <a:cxnLst/>
              <a:rect l="l" t="t" r="r" b="b"/>
              <a:pathLst>
                <a:path w="1216164" h="698500">
                  <a:moveTo>
                    <a:pt x="1216164" y="349250"/>
                  </a:moveTo>
                  <a:lnTo>
                    <a:pt x="1012964" y="698500"/>
                  </a:lnTo>
                  <a:lnTo>
                    <a:pt x="203200" y="698500"/>
                  </a:lnTo>
                  <a:lnTo>
                    <a:pt x="0" y="349250"/>
                  </a:lnTo>
                  <a:lnTo>
                    <a:pt x="203200" y="0"/>
                  </a:lnTo>
                  <a:lnTo>
                    <a:pt x="1012964" y="0"/>
                  </a:lnTo>
                  <a:lnTo>
                    <a:pt x="1216164" y="349250"/>
                  </a:lnTo>
                  <a:close/>
                </a:path>
              </a:pathLst>
            </a:custGeom>
            <a:solidFill>
              <a:srgbClr val="024A59"/>
            </a:solidFill>
          </p:spPr>
        </p:sp>
        <p:sp>
          <p:nvSpPr>
            <p:cNvPr id="24" name="TextBox 24"/>
            <p:cNvSpPr txBox="1"/>
            <p:nvPr/>
          </p:nvSpPr>
          <p:spPr>
            <a:xfrm>
              <a:off x="114300" y="-57150"/>
              <a:ext cx="987564" cy="75565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623615" y="7052086"/>
            <a:ext cx="3841256" cy="2206214"/>
            <a:chOff x="0" y="0"/>
            <a:chExt cx="1216164" cy="698500"/>
          </a:xfrm>
        </p:grpSpPr>
        <p:sp>
          <p:nvSpPr>
            <p:cNvPr id="26" name="Freeform 26"/>
            <p:cNvSpPr/>
            <p:nvPr/>
          </p:nvSpPr>
          <p:spPr>
            <a:xfrm>
              <a:off x="0" y="0"/>
              <a:ext cx="1216164" cy="698500"/>
            </a:xfrm>
            <a:custGeom>
              <a:avLst/>
              <a:gdLst/>
              <a:ahLst/>
              <a:cxnLst/>
              <a:rect l="l" t="t" r="r" b="b"/>
              <a:pathLst>
                <a:path w="1216164" h="698500">
                  <a:moveTo>
                    <a:pt x="1216164" y="349250"/>
                  </a:moveTo>
                  <a:lnTo>
                    <a:pt x="1012964" y="698500"/>
                  </a:lnTo>
                  <a:lnTo>
                    <a:pt x="203200" y="698500"/>
                  </a:lnTo>
                  <a:lnTo>
                    <a:pt x="0" y="349250"/>
                  </a:lnTo>
                  <a:lnTo>
                    <a:pt x="203200" y="0"/>
                  </a:lnTo>
                  <a:lnTo>
                    <a:pt x="1012964" y="0"/>
                  </a:lnTo>
                  <a:lnTo>
                    <a:pt x="1216164" y="349250"/>
                  </a:lnTo>
                  <a:close/>
                </a:path>
              </a:pathLst>
            </a:custGeom>
            <a:solidFill>
              <a:srgbClr val="024A59"/>
            </a:solidFill>
          </p:spPr>
        </p:sp>
        <p:sp>
          <p:nvSpPr>
            <p:cNvPr id="27" name="TextBox 27"/>
            <p:cNvSpPr txBox="1"/>
            <p:nvPr/>
          </p:nvSpPr>
          <p:spPr>
            <a:xfrm>
              <a:off x="114300" y="-57150"/>
              <a:ext cx="987564" cy="75565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611361" y="4735143"/>
            <a:ext cx="3841256" cy="2206214"/>
            <a:chOff x="0" y="0"/>
            <a:chExt cx="1216164" cy="698500"/>
          </a:xfrm>
        </p:grpSpPr>
        <p:sp>
          <p:nvSpPr>
            <p:cNvPr id="29" name="Freeform 29"/>
            <p:cNvSpPr/>
            <p:nvPr/>
          </p:nvSpPr>
          <p:spPr>
            <a:xfrm>
              <a:off x="0" y="0"/>
              <a:ext cx="1216164" cy="698500"/>
            </a:xfrm>
            <a:custGeom>
              <a:avLst/>
              <a:gdLst/>
              <a:ahLst/>
              <a:cxnLst/>
              <a:rect l="l" t="t" r="r" b="b"/>
              <a:pathLst>
                <a:path w="1216164" h="698500">
                  <a:moveTo>
                    <a:pt x="1216164" y="349250"/>
                  </a:moveTo>
                  <a:lnTo>
                    <a:pt x="1012964" y="698500"/>
                  </a:lnTo>
                  <a:lnTo>
                    <a:pt x="203200" y="698500"/>
                  </a:lnTo>
                  <a:lnTo>
                    <a:pt x="0" y="349250"/>
                  </a:lnTo>
                  <a:lnTo>
                    <a:pt x="203200" y="0"/>
                  </a:lnTo>
                  <a:lnTo>
                    <a:pt x="1012964" y="0"/>
                  </a:lnTo>
                  <a:lnTo>
                    <a:pt x="1216164" y="349250"/>
                  </a:lnTo>
                  <a:close/>
                </a:path>
              </a:pathLst>
            </a:custGeom>
            <a:solidFill>
              <a:srgbClr val="FFA916"/>
            </a:solidFill>
          </p:spPr>
        </p:sp>
        <p:sp>
          <p:nvSpPr>
            <p:cNvPr id="30" name="TextBox 30"/>
            <p:cNvSpPr txBox="1"/>
            <p:nvPr/>
          </p:nvSpPr>
          <p:spPr>
            <a:xfrm>
              <a:off x="114300" y="-57150"/>
              <a:ext cx="987564" cy="75565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5477124" y="2415965"/>
            <a:ext cx="3841256" cy="2206214"/>
            <a:chOff x="0" y="0"/>
            <a:chExt cx="1216164" cy="698500"/>
          </a:xfrm>
        </p:grpSpPr>
        <p:sp>
          <p:nvSpPr>
            <p:cNvPr id="32" name="Freeform 32"/>
            <p:cNvSpPr/>
            <p:nvPr/>
          </p:nvSpPr>
          <p:spPr>
            <a:xfrm>
              <a:off x="0" y="0"/>
              <a:ext cx="1216164" cy="698500"/>
            </a:xfrm>
            <a:custGeom>
              <a:avLst/>
              <a:gdLst/>
              <a:ahLst/>
              <a:cxnLst/>
              <a:rect l="l" t="t" r="r" b="b"/>
              <a:pathLst>
                <a:path w="1216164" h="698500">
                  <a:moveTo>
                    <a:pt x="1216164" y="349250"/>
                  </a:moveTo>
                  <a:lnTo>
                    <a:pt x="1012964" y="698500"/>
                  </a:lnTo>
                  <a:lnTo>
                    <a:pt x="203200" y="698500"/>
                  </a:lnTo>
                  <a:lnTo>
                    <a:pt x="0" y="349250"/>
                  </a:lnTo>
                  <a:lnTo>
                    <a:pt x="203200" y="0"/>
                  </a:lnTo>
                  <a:lnTo>
                    <a:pt x="1012964" y="0"/>
                  </a:lnTo>
                  <a:lnTo>
                    <a:pt x="1216164" y="349250"/>
                  </a:lnTo>
                  <a:close/>
                </a:path>
              </a:pathLst>
            </a:custGeom>
            <a:solidFill>
              <a:srgbClr val="FFA916"/>
            </a:solidFill>
          </p:spPr>
        </p:sp>
        <p:sp>
          <p:nvSpPr>
            <p:cNvPr id="33" name="TextBox 33"/>
            <p:cNvSpPr txBox="1"/>
            <p:nvPr/>
          </p:nvSpPr>
          <p:spPr>
            <a:xfrm>
              <a:off x="114300" y="-57150"/>
              <a:ext cx="987564" cy="755650"/>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5489378" y="7052086"/>
            <a:ext cx="3841256" cy="2206214"/>
            <a:chOff x="0" y="0"/>
            <a:chExt cx="1216164" cy="698500"/>
          </a:xfrm>
        </p:grpSpPr>
        <p:sp>
          <p:nvSpPr>
            <p:cNvPr id="35" name="Freeform 35"/>
            <p:cNvSpPr/>
            <p:nvPr/>
          </p:nvSpPr>
          <p:spPr>
            <a:xfrm>
              <a:off x="0" y="0"/>
              <a:ext cx="1216164" cy="698500"/>
            </a:xfrm>
            <a:custGeom>
              <a:avLst/>
              <a:gdLst/>
              <a:ahLst/>
              <a:cxnLst/>
              <a:rect l="l" t="t" r="r" b="b"/>
              <a:pathLst>
                <a:path w="1216164" h="698500">
                  <a:moveTo>
                    <a:pt x="1216164" y="349250"/>
                  </a:moveTo>
                  <a:lnTo>
                    <a:pt x="1012964" y="698500"/>
                  </a:lnTo>
                  <a:lnTo>
                    <a:pt x="203200" y="698500"/>
                  </a:lnTo>
                  <a:lnTo>
                    <a:pt x="0" y="349250"/>
                  </a:lnTo>
                  <a:lnTo>
                    <a:pt x="203200" y="0"/>
                  </a:lnTo>
                  <a:lnTo>
                    <a:pt x="1012964" y="0"/>
                  </a:lnTo>
                  <a:lnTo>
                    <a:pt x="1216164" y="349250"/>
                  </a:lnTo>
                  <a:close/>
                </a:path>
              </a:pathLst>
            </a:custGeom>
            <a:solidFill>
              <a:srgbClr val="FFA916"/>
            </a:solidFill>
          </p:spPr>
        </p:sp>
        <p:sp>
          <p:nvSpPr>
            <p:cNvPr id="36" name="TextBox 36"/>
            <p:cNvSpPr txBox="1"/>
            <p:nvPr/>
          </p:nvSpPr>
          <p:spPr>
            <a:xfrm>
              <a:off x="114300" y="-57150"/>
              <a:ext cx="987564" cy="755650"/>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9503932" y="4726658"/>
            <a:ext cx="3841256" cy="2206214"/>
            <a:chOff x="0" y="0"/>
            <a:chExt cx="1216164" cy="698500"/>
          </a:xfrm>
        </p:grpSpPr>
        <p:sp>
          <p:nvSpPr>
            <p:cNvPr id="38" name="Freeform 38"/>
            <p:cNvSpPr/>
            <p:nvPr/>
          </p:nvSpPr>
          <p:spPr>
            <a:xfrm>
              <a:off x="0" y="0"/>
              <a:ext cx="1216164" cy="698500"/>
            </a:xfrm>
            <a:custGeom>
              <a:avLst/>
              <a:gdLst/>
              <a:ahLst/>
              <a:cxnLst/>
              <a:rect l="l" t="t" r="r" b="b"/>
              <a:pathLst>
                <a:path w="1216164" h="698500">
                  <a:moveTo>
                    <a:pt x="1216164" y="349250"/>
                  </a:moveTo>
                  <a:lnTo>
                    <a:pt x="1012964" y="698500"/>
                  </a:lnTo>
                  <a:lnTo>
                    <a:pt x="203200" y="698500"/>
                  </a:lnTo>
                  <a:lnTo>
                    <a:pt x="0" y="349250"/>
                  </a:lnTo>
                  <a:lnTo>
                    <a:pt x="203200" y="0"/>
                  </a:lnTo>
                  <a:lnTo>
                    <a:pt x="1012964" y="0"/>
                  </a:lnTo>
                  <a:lnTo>
                    <a:pt x="1216164" y="349250"/>
                  </a:lnTo>
                  <a:close/>
                </a:path>
              </a:pathLst>
            </a:custGeom>
            <a:solidFill>
              <a:srgbClr val="FFA916"/>
            </a:solidFill>
          </p:spPr>
        </p:sp>
        <p:sp>
          <p:nvSpPr>
            <p:cNvPr id="39" name="TextBox 39"/>
            <p:cNvSpPr txBox="1"/>
            <p:nvPr/>
          </p:nvSpPr>
          <p:spPr>
            <a:xfrm>
              <a:off x="114300" y="-57150"/>
              <a:ext cx="987564" cy="755650"/>
            </a:xfrm>
            <a:prstGeom prst="rect">
              <a:avLst/>
            </a:prstGeom>
          </p:spPr>
          <p:txBody>
            <a:bodyPr lIns="50800" tIns="50800" rIns="50800" bIns="50800" rtlCol="0" anchor="ctr"/>
            <a:lstStyle/>
            <a:p>
              <a:pPr algn="ctr">
                <a:lnSpc>
                  <a:spcPts val="2659"/>
                </a:lnSpc>
              </a:pPr>
              <a:endParaRPr/>
            </a:p>
          </p:txBody>
        </p:sp>
      </p:grpSp>
      <p:grpSp>
        <p:nvGrpSpPr>
          <p:cNvPr id="40" name="Group 40"/>
          <p:cNvGrpSpPr/>
          <p:nvPr/>
        </p:nvGrpSpPr>
        <p:grpSpPr>
          <a:xfrm>
            <a:off x="5477124" y="4735143"/>
            <a:ext cx="3841256" cy="2206214"/>
            <a:chOff x="0" y="0"/>
            <a:chExt cx="1216164" cy="698500"/>
          </a:xfrm>
        </p:grpSpPr>
        <p:sp>
          <p:nvSpPr>
            <p:cNvPr id="41" name="Freeform 41"/>
            <p:cNvSpPr/>
            <p:nvPr/>
          </p:nvSpPr>
          <p:spPr>
            <a:xfrm>
              <a:off x="0" y="0"/>
              <a:ext cx="1216164" cy="698500"/>
            </a:xfrm>
            <a:custGeom>
              <a:avLst/>
              <a:gdLst/>
              <a:ahLst/>
              <a:cxnLst/>
              <a:rect l="l" t="t" r="r" b="b"/>
              <a:pathLst>
                <a:path w="1216164" h="698500">
                  <a:moveTo>
                    <a:pt x="1216164" y="349250"/>
                  </a:moveTo>
                  <a:lnTo>
                    <a:pt x="1012964" y="698500"/>
                  </a:lnTo>
                  <a:lnTo>
                    <a:pt x="203200" y="698500"/>
                  </a:lnTo>
                  <a:lnTo>
                    <a:pt x="0" y="349250"/>
                  </a:lnTo>
                  <a:lnTo>
                    <a:pt x="203200" y="0"/>
                  </a:lnTo>
                  <a:lnTo>
                    <a:pt x="1012964" y="0"/>
                  </a:lnTo>
                  <a:lnTo>
                    <a:pt x="1216164" y="349250"/>
                  </a:lnTo>
                  <a:close/>
                </a:path>
              </a:pathLst>
            </a:custGeom>
            <a:solidFill>
              <a:srgbClr val="024A59"/>
            </a:solidFill>
          </p:spPr>
        </p:sp>
        <p:sp>
          <p:nvSpPr>
            <p:cNvPr id="42" name="TextBox 42"/>
            <p:cNvSpPr txBox="1"/>
            <p:nvPr/>
          </p:nvSpPr>
          <p:spPr>
            <a:xfrm>
              <a:off x="114300" y="-57150"/>
              <a:ext cx="987564" cy="755650"/>
            </a:xfrm>
            <a:prstGeom prst="rect">
              <a:avLst/>
            </a:prstGeom>
          </p:spPr>
          <p:txBody>
            <a:bodyPr lIns="50800" tIns="50800" rIns="50800" bIns="50800" rtlCol="0" anchor="ctr"/>
            <a:lstStyle/>
            <a:p>
              <a:pPr algn="ctr">
                <a:lnSpc>
                  <a:spcPts val="2659"/>
                </a:lnSpc>
              </a:pPr>
              <a:endParaRPr/>
            </a:p>
          </p:txBody>
        </p:sp>
      </p:grpSp>
      <p:sp>
        <p:nvSpPr>
          <p:cNvPr id="43" name="Freeform 43"/>
          <p:cNvSpPr/>
          <p:nvPr/>
        </p:nvSpPr>
        <p:spPr>
          <a:xfrm>
            <a:off x="14328921" y="2744541"/>
            <a:ext cx="3663163" cy="3012951"/>
          </a:xfrm>
          <a:custGeom>
            <a:avLst/>
            <a:gdLst/>
            <a:ahLst/>
            <a:cxnLst/>
            <a:rect l="l" t="t" r="r" b="b"/>
            <a:pathLst>
              <a:path w="3663163" h="3012951">
                <a:moveTo>
                  <a:pt x="0" y="0"/>
                </a:moveTo>
                <a:lnTo>
                  <a:pt x="3663163" y="0"/>
                </a:lnTo>
                <a:lnTo>
                  <a:pt x="3663163" y="3012951"/>
                </a:lnTo>
                <a:lnTo>
                  <a:pt x="0" y="30129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4" name="TextBox 44"/>
          <p:cNvSpPr txBox="1"/>
          <p:nvPr/>
        </p:nvSpPr>
        <p:spPr>
          <a:xfrm>
            <a:off x="2029804" y="606378"/>
            <a:ext cx="7474127" cy="1361913"/>
          </a:xfrm>
          <a:prstGeom prst="rect">
            <a:avLst/>
          </a:prstGeom>
        </p:spPr>
        <p:txBody>
          <a:bodyPr lIns="0" tIns="0" rIns="0" bIns="0" rtlCol="0" anchor="t">
            <a:spAutoFit/>
          </a:bodyPr>
          <a:lstStyle/>
          <a:p>
            <a:pPr algn="l">
              <a:lnSpc>
                <a:spcPts val="5174"/>
              </a:lnSpc>
            </a:pPr>
            <a:r>
              <a:rPr lang="en-US" sz="4500" b="1">
                <a:solidFill>
                  <a:srgbClr val="000000"/>
                </a:solidFill>
                <a:latin typeface="Poppins Bold"/>
                <a:ea typeface="Poppins Bold"/>
                <a:cs typeface="Poppins Bold"/>
                <a:sym typeface="Poppins Bold"/>
              </a:rPr>
              <a:t>Sudah ada bayangan ??</a:t>
            </a:r>
          </a:p>
          <a:p>
            <a:pPr algn="l">
              <a:lnSpc>
                <a:spcPts val="5174"/>
              </a:lnSpc>
            </a:pPr>
            <a:endParaRPr lang="en-US" sz="4500" b="1">
              <a:solidFill>
                <a:srgbClr val="000000"/>
              </a:solidFill>
              <a:latin typeface="Poppins Bold"/>
              <a:ea typeface="Poppins Bold"/>
              <a:cs typeface="Poppins Bold"/>
              <a:sym typeface="Poppins Bold"/>
            </a:endParaRPr>
          </a:p>
        </p:txBody>
      </p:sp>
      <p:sp>
        <p:nvSpPr>
          <p:cNvPr id="45" name="TextBox 45"/>
          <p:cNvSpPr txBox="1"/>
          <p:nvPr/>
        </p:nvSpPr>
        <p:spPr>
          <a:xfrm>
            <a:off x="1967027" y="2819926"/>
            <a:ext cx="3129923" cy="1626606"/>
          </a:xfrm>
          <a:prstGeom prst="rect">
            <a:avLst/>
          </a:prstGeom>
        </p:spPr>
        <p:txBody>
          <a:bodyPr lIns="0" tIns="0" rIns="0" bIns="0" rtlCol="0" anchor="t">
            <a:spAutoFit/>
          </a:bodyPr>
          <a:lstStyle/>
          <a:p>
            <a:pPr algn="ctr">
              <a:lnSpc>
                <a:spcPts val="4216"/>
              </a:lnSpc>
            </a:pPr>
            <a:r>
              <a:rPr lang="en-US" sz="3666" b="1">
                <a:solidFill>
                  <a:srgbClr val="FFFFFF"/>
                </a:solidFill>
                <a:latin typeface="Poppins Bold"/>
                <a:ea typeface="Poppins Bold"/>
                <a:cs typeface="Poppins Bold"/>
                <a:sym typeface="Poppins Bold"/>
              </a:rPr>
              <a:t>Cloud Computing?</a:t>
            </a:r>
          </a:p>
          <a:p>
            <a:pPr algn="ctr">
              <a:lnSpc>
                <a:spcPts val="4216"/>
              </a:lnSpc>
            </a:pPr>
            <a:endParaRPr lang="en-US" sz="3666" b="1">
              <a:solidFill>
                <a:srgbClr val="FFFFFF"/>
              </a:solidFill>
              <a:latin typeface="Poppins Bold"/>
              <a:ea typeface="Poppins Bold"/>
              <a:cs typeface="Poppins Bold"/>
              <a:sym typeface="Poppins Bold"/>
            </a:endParaRPr>
          </a:p>
        </p:txBody>
      </p:sp>
      <p:sp>
        <p:nvSpPr>
          <p:cNvPr id="46" name="TextBox 46"/>
          <p:cNvSpPr txBox="1"/>
          <p:nvPr/>
        </p:nvSpPr>
        <p:spPr>
          <a:xfrm>
            <a:off x="1979281" y="7860457"/>
            <a:ext cx="3129923" cy="570423"/>
          </a:xfrm>
          <a:prstGeom prst="rect">
            <a:avLst/>
          </a:prstGeom>
        </p:spPr>
        <p:txBody>
          <a:bodyPr lIns="0" tIns="0" rIns="0" bIns="0" rtlCol="0" anchor="t">
            <a:spAutoFit/>
          </a:bodyPr>
          <a:lstStyle/>
          <a:p>
            <a:pPr algn="ctr">
              <a:lnSpc>
                <a:spcPts val="4216"/>
              </a:lnSpc>
            </a:pPr>
            <a:r>
              <a:rPr lang="en-US" sz="3666" b="1">
                <a:solidFill>
                  <a:srgbClr val="FFFFFF"/>
                </a:solidFill>
                <a:latin typeface="Poppins Bold"/>
                <a:ea typeface="Poppins Bold"/>
                <a:cs typeface="Poppins Bold"/>
                <a:sym typeface="Poppins Bold"/>
              </a:rPr>
              <a:t>Blockchain?</a:t>
            </a:r>
          </a:p>
        </p:txBody>
      </p:sp>
      <p:sp>
        <p:nvSpPr>
          <p:cNvPr id="47" name="TextBox 47"/>
          <p:cNvSpPr txBox="1"/>
          <p:nvPr/>
        </p:nvSpPr>
        <p:spPr>
          <a:xfrm>
            <a:off x="6128742" y="5006937"/>
            <a:ext cx="2538021" cy="1626606"/>
          </a:xfrm>
          <a:prstGeom prst="rect">
            <a:avLst/>
          </a:prstGeom>
        </p:spPr>
        <p:txBody>
          <a:bodyPr lIns="0" tIns="0" rIns="0" bIns="0" rtlCol="0" anchor="t">
            <a:spAutoFit/>
          </a:bodyPr>
          <a:lstStyle/>
          <a:p>
            <a:pPr algn="ctr">
              <a:lnSpc>
                <a:spcPts val="4216"/>
              </a:lnSpc>
            </a:pPr>
            <a:r>
              <a:rPr lang="en-US" sz="3666" b="1">
                <a:solidFill>
                  <a:srgbClr val="FFFFFF"/>
                </a:solidFill>
                <a:latin typeface="Poppins Bold"/>
                <a:ea typeface="Poppins Bold"/>
                <a:cs typeface="Poppins Bold"/>
                <a:sym typeface="Poppins Bold"/>
              </a:rPr>
              <a:t>Big Data dan Analytics?</a:t>
            </a:r>
          </a:p>
        </p:txBody>
      </p:sp>
      <p:sp>
        <p:nvSpPr>
          <p:cNvPr id="48" name="TextBox 48"/>
          <p:cNvSpPr txBox="1"/>
          <p:nvPr/>
        </p:nvSpPr>
        <p:spPr>
          <a:xfrm>
            <a:off x="6128742" y="2657742"/>
            <a:ext cx="2538021" cy="1626606"/>
          </a:xfrm>
          <a:prstGeom prst="rect">
            <a:avLst/>
          </a:prstGeom>
        </p:spPr>
        <p:txBody>
          <a:bodyPr lIns="0" tIns="0" rIns="0" bIns="0" rtlCol="0" anchor="t">
            <a:spAutoFit/>
          </a:bodyPr>
          <a:lstStyle/>
          <a:p>
            <a:pPr algn="ctr">
              <a:lnSpc>
                <a:spcPts val="4216"/>
              </a:lnSpc>
            </a:pPr>
            <a:r>
              <a:rPr lang="en-US" sz="3666" b="1">
                <a:solidFill>
                  <a:srgbClr val="231F20"/>
                </a:solidFill>
                <a:latin typeface="Poppins Bold"/>
                <a:ea typeface="Poppins Bold"/>
                <a:cs typeface="Poppins Bold"/>
                <a:sym typeface="Poppins Bold"/>
              </a:rPr>
              <a:t>AI dan Machine Learning?</a:t>
            </a:r>
          </a:p>
        </p:txBody>
      </p:sp>
      <p:sp>
        <p:nvSpPr>
          <p:cNvPr id="49" name="TextBox 49"/>
          <p:cNvSpPr txBox="1"/>
          <p:nvPr/>
        </p:nvSpPr>
        <p:spPr>
          <a:xfrm>
            <a:off x="5613465" y="7596411"/>
            <a:ext cx="3704915" cy="1098514"/>
          </a:xfrm>
          <a:prstGeom prst="rect">
            <a:avLst/>
          </a:prstGeom>
        </p:spPr>
        <p:txBody>
          <a:bodyPr lIns="0" tIns="0" rIns="0" bIns="0" rtlCol="0" anchor="t">
            <a:spAutoFit/>
          </a:bodyPr>
          <a:lstStyle/>
          <a:p>
            <a:pPr algn="ctr">
              <a:lnSpc>
                <a:spcPts val="4216"/>
              </a:lnSpc>
            </a:pPr>
            <a:r>
              <a:rPr lang="en-US" sz="3666" b="1">
                <a:solidFill>
                  <a:srgbClr val="231F20"/>
                </a:solidFill>
                <a:latin typeface="Poppins Bold"/>
                <a:ea typeface="Poppins Bold"/>
                <a:cs typeface="Poppins Bold"/>
                <a:sym typeface="Poppins Bold"/>
              </a:rPr>
              <a:t>Cyber security?</a:t>
            </a:r>
          </a:p>
        </p:txBody>
      </p:sp>
      <p:sp>
        <p:nvSpPr>
          <p:cNvPr id="50" name="TextBox 50"/>
          <p:cNvSpPr txBox="1"/>
          <p:nvPr/>
        </p:nvSpPr>
        <p:spPr>
          <a:xfrm>
            <a:off x="9801799" y="5043854"/>
            <a:ext cx="3245521" cy="1417751"/>
          </a:xfrm>
          <a:prstGeom prst="rect">
            <a:avLst/>
          </a:prstGeom>
        </p:spPr>
        <p:txBody>
          <a:bodyPr lIns="0" tIns="0" rIns="0" bIns="0" rtlCol="0" anchor="t">
            <a:spAutoFit/>
          </a:bodyPr>
          <a:lstStyle/>
          <a:p>
            <a:pPr algn="ctr">
              <a:lnSpc>
                <a:spcPts val="3693"/>
              </a:lnSpc>
            </a:pPr>
            <a:r>
              <a:rPr lang="en-US" sz="3211" b="1">
                <a:solidFill>
                  <a:srgbClr val="231F20"/>
                </a:solidFill>
                <a:latin typeface="Poppins Bold"/>
                <a:ea typeface="Poppins Bold"/>
                <a:cs typeface="Poppins Bold"/>
                <a:sym typeface="Poppins Bold"/>
              </a:rPr>
              <a:t>Robotic Process Automation?</a:t>
            </a:r>
          </a:p>
        </p:txBody>
      </p:sp>
      <p:sp>
        <p:nvSpPr>
          <p:cNvPr id="51" name="TextBox 51"/>
          <p:cNvSpPr txBox="1"/>
          <p:nvPr/>
        </p:nvSpPr>
        <p:spPr>
          <a:xfrm>
            <a:off x="2271694" y="5177272"/>
            <a:ext cx="2538021" cy="1098514"/>
          </a:xfrm>
          <a:prstGeom prst="rect">
            <a:avLst/>
          </a:prstGeom>
        </p:spPr>
        <p:txBody>
          <a:bodyPr lIns="0" tIns="0" rIns="0" bIns="0" rtlCol="0" anchor="t">
            <a:spAutoFit/>
          </a:bodyPr>
          <a:lstStyle/>
          <a:p>
            <a:pPr algn="ctr">
              <a:lnSpc>
                <a:spcPts val="4216"/>
              </a:lnSpc>
            </a:pPr>
            <a:r>
              <a:rPr lang="en-US" sz="3666" b="1">
                <a:solidFill>
                  <a:srgbClr val="231F20"/>
                </a:solidFill>
                <a:latin typeface="Poppins Bold"/>
                <a:ea typeface="Poppins Bold"/>
                <a:cs typeface="Poppins Bold"/>
                <a:sym typeface="Poppins Bold"/>
              </a:rPr>
              <a:t>Internet of Things?</a:t>
            </a:r>
          </a:p>
        </p:txBody>
      </p:sp>
    </p:spTree>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TotalTime>
  <Words>1709</Words>
  <Application>Microsoft Office PowerPoint</Application>
  <PresentationFormat>Custom</PresentationFormat>
  <Paragraphs>214</Paragraphs>
  <Slides>33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Poppins Bold</vt:lpstr>
      <vt:lpstr>Arial</vt:lpstr>
      <vt:lpstr>Calibri</vt:lpstr>
      <vt:lpstr>Poppins</vt:lpstr>
      <vt:lpstr>Poppins Italics</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Workshop Penulisan Ilmiah</dc:title>
  <cp:lastModifiedBy>Rheza Andika</cp:lastModifiedBy>
  <cp:revision>4</cp:revision>
  <dcterms:created xsi:type="dcterms:W3CDTF">2006-08-16T00:00:00Z</dcterms:created>
  <dcterms:modified xsi:type="dcterms:W3CDTF">2025-03-21T09:03:57Z</dcterms:modified>
  <dc:identifier>DAGiQHRcy2U</dc:identifier>
</cp:coreProperties>
</file>